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22"/>
  </p:notesMasterIdLst>
  <p:sldIdLst>
    <p:sldId id="256" r:id="rId3"/>
    <p:sldId id="260" r:id="rId4"/>
    <p:sldId id="259" r:id="rId5"/>
    <p:sldId id="278" r:id="rId6"/>
    <p:sldId id="261" r:id="rId7"/>
    <p:sldId id="263" r:id="rId8"/>
    <p:sldId id="264" r:id="rId9"/>
    <p:sldId id="268" r:id="rId10"/>
    <p:sldId id="267" r:id="rId11"/>
    <p:sldId id="269" r:id="rId12"/>
    <p:sldId id="270" r:id="rId13"/>
    <p:sldId id="265"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6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03030-023B-4AF0-82F1-9D90DC8C9CBC}" type="datetimeFigureOut">
              <a:rPr lang="zh-CN" altLang="en-US" smtClean="0"/>
              <a:pPr/>
              <a:t>2018-3-14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429F0-2B11-494F-B3DF-AD0B64F2518B}" type="slidenum">
              <a:rPr lang="zh-CN" altLang="en-US" smtClean="0"/>
              <a:pPr/>
              <a:t>‹#›</a:t>
            </a:fld>
            <a:endParaRPr lang="zh-CN" altLang="en-US"/>
          </a:p>
        </p:txBody>
      </p:sp>
    </p:spTree>
    <p:extLst>
      <p:ext uri="{BB962C8B-B14F-4D97-AF65-F5344CB8AC3E}">
        <p14:creationId xmlns:p14="http://schemas.microsoft.com/office/powerpoint/2010/main" val="279793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1</a:t>
            </a:fld>
            <a:endParaRPr lang="zh-CN" altLang="en-US"/>
          </a:p>
        </p:txBody>
      </p:sp>
    </p:spTree>
    <p:extLst>
      <p:ext uri="{BB962C8B-B14F-4D97-AF65-F5344CB8AC3E}">
        <p14:creationId xmlns:p14="http://schemas.microsoft.com/office/powerpoint/2010/main" val="183481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6</a:t>
            </a:fld>
            <a:endParaRPr lang="zh-CN" altLang="en-US"/>
          </a:p>
        </p:txBody>
      </p:sp>
    </p:spTree>
    <p:extLst>
      <p:ext uri="{BB962C8B-B14F-4D97-AF65-F5344CB8AC3E}">
        <p14:creationId xmlns:p14="http://schemas.microsoft.com/office/powerpoint/2010/main" val="1628708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E84A501-DA8D-4825-98D6-2D5A7B5D9E4B}"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F5A8409-77D7-4C7E-97C3-AA916EC0F039}"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284C29-8B83-4D80-AE6E-6BC2584A1D97}"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0157FBD-A449-49E0-B2E8-9DFBF8AEE11A}"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F2A53E-2191-4CDE-AA4F-B094905C5003}"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3CCE65E-E59B-4A4D-81F3-3AE570D47488}"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FE9073-B811-41DB-BE51-6C921F800007}" type="datetime1">
              <a:rPr lang="zh-CN" altLang="en-US" smtClean="0"/>
              <a:t>2018-3-14</a:t>
            </a:fld>
            <a:endParaRPr lang="zh-CN" altLang="en-US"/>
          </a:p>
        </p:txBody>
      </p:sp>
      <p:sp>
        <p:nvSpPr>
          <p:cNvPr id="6"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E7DECBD-88D3-4422-B6C7-0CB6E8F7D020}" type="datetime1">
              <a:rPr lang="zh-CN" altLang="en-US" smtClean="0"/>
              <a:t>2018-3-14</a:t>
            </a:fld>
            <a:endParaRPr lang="zh-CN" altLang="en-US"/>
          </a:p>
        </p:txBody>
      </p:sp>
      <p:sp>
        <p:nvSpPr>
          <p:cNvPr id="8" name="页脚占位符 7"/>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9" name="灯片编号占位符 8"/>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4DAEE7F-74A5-4879-BEBC-44F54091D141}" type="datetime1">
              <a:rPr lang="zh-CN" altLang="en-US" smtClean="0"/>
              <a:t>2018-3-14</a:t>
            </a:fld>
            <a:endParaRPr lang="zh-CN" altLang="en-US"/>
          </a:p>
        </p:txBody>
      </p:sp>
      <p:sp>
        <p:nvSpPr>
          <p:cNvPr id="4" name="页脚占位符 3"/>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5" name="灯片编号占位符 4"/>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373140-EAD6-4C07-94A3-3EA7537D95C9}" type="datetime1">
              <a:rPr lang="zh-CN" altLang="en-US" smtClean="0"/>
              <a:t>2018-3-14</a:t>
            </a:fld>
            <a:endParaRPr lang="zh-CN" altLang="en-US"/>
          </a:p>
        </p:txBody>
      </p:sp>
      <p:sp>
        <p:nvSpPr>
          <p:cNvPr id="3" name="页脚占位符 2"/>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4" name="灯片编号占位符 3"/>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D7FB12D-26C0-4B75-9157-5D50E9B03E93}" type="datetime1">
              <a:rPr lang="zh-CN" altLang="en-US" smtClean="0"/>
              <a:t>2018-3-14</a:t>
            </a:fld>
            <a:endParaRPr lang="zh-CN" altLang="en-US"/>
          </a:p>
        </p:txBody>
      </p:sp>
      <p:sp>
        <p:nvSpPr>
          <p:cNvPr id="6"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C57CE5-6A65-48EF-BC63-50BA48C88AEA}"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72061D5-D992-4297-95D1-939A68860FC9}" type="datetime1">
              <a:rPr lang="zh-CN" altLang="en-US" smtClean="0"/>
              <a:t>2018-3-14</a:t>
            </a:fld>
            <a:endParaRPr lang="zh-CN" altLang="en-US"/>
          </a:p>
        </p:txBody>
      </p:sp>
      <p:sp>
        <p:nvSpPr>
          <p:cNvPr id="6"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04553A2-267F-4152-B15B-2D679BB66B67}"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845C118-C5FF-44C8-A165-6067F008F619}"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72338C2-A6C6-423D-9403-0DA05020321D}" type="datetime1">
              <a:rPr lang="zh-CN" altLang="en-US" smtClean="0"/>
              <a:t>2018-3-14</a:t>
            </a:fld>
            <a:endParaRPr lang="zh-CN" altLang="en-US"/>
          </a:p>
        </p:txBody>
      </p:sp>
      <p:sp>
        <p:nvSpPr>
          <p:cNvPr id="5" name="页脚占位符 4"/>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DC04A2F-51C9-4A3D-9431-E2438C421CF6}" type="datetime1">
              <a:rPr lang="zh-CN" altLang="en-US" smtClean="0"/>
              <a:t>2018-3-14</a:t>
            </a:fld>
            <a:endParaRPr lang="zh-CN" altLang="en-US"/>
          </a:p>
        </p:txBody>
      </p:sp>
      <p:sp>
        <p:nvSpPr>
          <p:cNvPr id="6"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2AE59CC-4481-490D-AA0A-6514FFBA5078}" type="datetime1">
              <a:rPr lang="zh-CN" altLang="en-US" smtClean="0"/>
              <a:t>2018-3-14</a:t>
            </a:fld>
            <a:endParaRPr lang="zh-CN" altLang="en-US"/>
          </a:p>
        </p:txBody>
      </p:sp>
      <p:sp>
        <p:nvSpPr>
          <p:cNvPr id="8" name="页脚占位符 7"/>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9" name="灯片编号占位符 8"/>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3145E8F-8E5F-4C1C-A8A6-47978F488ED2}" type="datetime1">
              <a:rPr lang="zh-CN" altLang="en-US" smtClean="0"/>
              <a:t>2018-3-14</a:t>
            </a:fld>
            <a:endParaRPr lang="zh-CN" altLang="en-US"/>
          </a:p>
        </p:txBody>
      </p:sp>
      <p:sp>
        <p:nvSpPr>
          <p:cNvPr id="4" name="页脚占位符 3"/>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BD9152-73CD-4F29-9998-1871BD24FBE9}" type="datetime1">
              <a:rPr lang="zh-CN" altLang="en-US" smtClean="0"/>
              <a:t>2018-3-14</a:t>
            </a:fld>
            <a:endParaRPr lang="zh-CN" altLang="en-US"/>
          </a:p>
        </p:txBody>
      </p:sp>
      <p:sp>
        <p:nvSpPr>
          <p:cNvPr id="3" name="页脚占位符 2"/>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A238FDE-8F8D-4997-B893-5C1803191BC0}" type="datetime1">
              <a:rPr lang="zh-CN" altLang="en-US" smtClean="0"/>
              <a:t>2018-3-14</a:t>
            </a:fld>
            <a:endParaRPr lang="zh-CN" altLang="en-US"/>
          </a:p>
        </p:txBody>
      </p:sp>
      <p:sp>
        <p:nvSpPr>
          <p:cNvPr id="6"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DCE5754-E189-48B9-B387-9CC1D4FCD186}" type="datetime1">
              <a:rPr lang="zh-CN" altLang="en-US" smtClean="0"/>
              <a:t>2018-3-14</a:t>
            </a:fld>
            <a:endParaRPr lang="zh-CN" altLang="en-US"/>
          </a:p>
        </p:txBody>
      </p:sp>
      <p:sp>
        <p:nvSpPr>
          <p:cNvPr id="6"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E64C1-59B4-4500-8BB3-0AD47731E6EE}" type="datetime1">
              <a:rPr lang="zh-CN" altLang="en-US" smtClean="0"/>
              <a:t>2018-3-14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0763C-05F2-4086-B027-6D92EC48C3F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AAA7B-2E3A-4352-AD79-DC8A8D9B9AA7}" type="datetime1">
              <a:rPr lang="zh-CN" altLang="en-US" smtClean="0"/>
              <a:t>2018-3-14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乐透选</a:t>
            </a:r>
            <a:r>
              <a:rPr lang="en-US" altLang="zh-CN" smtClean="0"/>
              <a:t>5</a:t>
            </a:r>
            <a:r>
              <a:rPr lang="zh-CN" altLang="en-US" smtClean="0"/>
              <a:t>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9B659-6706-48C1-8ACF-119F89DFC32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stretch>
            <a:fillRect/>
          </a:stretch>
        </p:blipFill>
        <p:spPr>
          <a:xfrm>
            <a:off x="528179" y="168371"/>
            <a:ext cx="8180055" cy="4625172"/>
          </a:xfrm>
          <a:prstGeom prst="rect">
            <a:avLst/>
          </a:prstGeom>
        </p:spPr>
      </p:pic>
      <p:sp>
        <p:nvSpPr>
          <p:cNvPr id="6" name="日期占位符 4"/>
          <p:cNvSpPr>
            <a:spLocks noGrp="1"/>
          </p:cNvSpPr>
          <p:nvPr>
            <p:ph type="dt" sz="half" idx="10"/>
          </p:nvPr>
        </p:nvSpPr>
        <p:spPr/>
        <p:txBody>
          <a:bodyPr/>
          <a:lstStyle/>
          <a:p>
            <a:fld id="{12DCCB71-1960-4C39-B902-218FDA259FAB}" type="datetime1">
              <a:rPr lang="zh-CN" altLang="en-US" smtClean="0"/>
              <a:t>2018-3-14</a:t>
            </a:fld>
            <a:endParaRPr lang="zh-CN" altLang="en-US" dirty="0"/>
          </a:p>
        </p:txBody>
      </p:sp>
      <p:sp>
        <p:nvSpPr>
          <p:cNvPr id="15"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4" name="标题 1"/>
          <p:cNvSpPr txBox="1">
            <a:spLocks/>
          </p:cNvSpPr>
          <p:nvPr/>
        </p:nvSpPr>
        <p:spPr>
          <a:xfrm>
            <a:off x="1835021" y="5160640"/>
            <a:ext cx="5486400" cy="428600"/>
          </a:xfrm>
          <a:prstGeom prst="rect">
            <a:avLst/>
          </a:prstGeom>
        </p:spPr>
        <p:txBody>
          <a:bodyPr vert="horz" lIns="91440" tIns="45720" rIns="91440" bIns="45720" rtlCol="0" anchor="b">
            <a:normAutofit/>
          </a:bodyPr>
          <a:lstStyle>
            <a:lvl1pPr algn="l">
              <a:defRPr sz="2000" b="1"/>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进入软件主界面</a:t>
            </a:r>
          </a:p>
        </p:txBody>
      </p:sp>
      <p:sp>
        <p:nvSpPr>
          <p:cNvPr id="5" name="文本占位符 3"/>
          <p:cNvSpPr txBox="1">
            <a:spLocks/>
          </p:cNvSpPr>
          <p:nvPr/>
        </p:nvSpPr>
        <p:spPr>
          <a:xfrm>
            <a:off x="1792288" y="5589240"/>
            <a:ext cx="5486400" cy="79898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左上部分是功能区域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左下部分是公式列表区域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右半部分是历史号码列表区域</a:t>
            </a:r>
          </a:p>
        </p:txBody>
      </p:sp>
      <p:sp>
        <p:nvSpPr>
          <p:cNvPr id="19" name="流程图: 过程 18"/>
          <p:cNvSpPr/>
          <p:nvPr/>
        </p:nvSpPr>
        <p:spPr>
          <a:xfrm>
            <a:off x="539552" y="260648"/>
            <a:ext cx="4320480" cy="1584176"/>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过程 19"/>
          <p:cNvSpPr/>
          <p:nvPr/>
        </p:nvSpPr>
        <p:spPr>
          <a:xfrm>
            <a:off x="539552" y="1844824"/>
            <a:ext cx="4320480" cy="2952328"/>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流程图: 过程 20"/>
          <p:cNvSpPr/>
          <p:nvPr/>
        </p:nvSpPr>
        <p:spPr>
          <a:xfrm>
            <a:off x="4860032" y="260648"/>
            <a:ext cx="3816424" cy="4536504"/>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971600" y="404664"/>
            <a:ext cx="3384376" cy="923330"/>
          </a:xfrm>
          <a:prstGeom prst="rect">
            <a:avLst/>
          </a:prstGeom>
          <a:noFill/>
        </p:spPr>
        <p:txBody>
          <a:bodyPr wrap="square" lIns="91440" tIns="45720" rIns="91440" bIns="45720">
            <a:spAutoFit/>
          </a:bodyPr>
          <a:lstStyle/>
          <a:p>
            <a:pPr algn="ctr"/>
            <a:r>
              <a:rPr lang="zh-CN" alt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rPr>
              <a:t>功能区域</a:t>
            </a:r>
            <a:endParaRPr lang="zh-CN" alt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endParaRPr>
          </a:p>
        </p:txBody>
      </p:sp>
      <p:sp>
        <p:nvSpPr>
          <p:cNvPr id="24" name="矩形 23"/>
          <p:cNvSpPr/>
          <p:nvPr/>
        </p:nvSpPr>
        <p:spPr>
          <a:xfrm>
            <a:off x="1394045" y="2528900"/>
            <a:ext cx="2611493" cy="1754326"/>
          </a:xfrm>
          <a:prstGeom prst="rect">
            <a:avLst/>
          </a:prstGeom>
          <a:noFill/>
        </p:spPr>
        <p:txBody>
          <a:bodyPr wrap="squar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公式列表区域</a:t>
            </a:r>
            <a:endParaRPr lang="zh-CN" alt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
        <p:nvSpPr>
          <p:cNvPr id="26" name="矩形 25"/>
          <p:cNvSpPr/>
          <p:nvPr/>
        </p:nvSpPr>
        <p:spPr>
          <a:xfrm>
            <a:off x="5132929" y="1556792"/>
            <a:ext cx="3270629" cy="1754326"/>
          </a:xfrm>
          <a:prstGeom prst="rect">
            <a:avLst/>
          </a:prstGeom>
          <a:noFill/>
        </p:spPr>
        <p:txBody>
          <a:bodyPr wrap="square" lIns="91440" tIns="45720" rIns="91440" bIns="45720">
            <a:spAutoFit/>
          </a:bodyPr>
          <a:lstStyle/>
          <a:p>
            <a:pPr algn="ctr"/>
            <a:r>
              <a:rPr lang="zh-CN" altLang="en-US" sz="5400" b="1" cap="none" spc="0" dirty="0" smtClean="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历史号码列表区域</a:t>
            </a:r>
            <a:endParaRPr lang="zh-CN" altLang="en-US" sz="5400" b="1" cap="none" spc="0" dirty="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1</a:t>
            </a:fld>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611560" y="1412776"/>
            <a:ext cx="4730954" cy="4806157"/>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7" name="日期占位符 4"/>
          <p:cNvSpPr>
            <a:spLocks noGrp="1"/>
          </p:cNvSpPr>
          <p:nvPr>
            <p:ph type="dt" sz="half" idx="10"/>
          </p:nvPr>
        </p:nvSpPr>
        <p:spPr/>
        <p:txBody>
          <a:bodyPr/>
          <a:lstStyle/>
          <a:p>
            <a:fld id="{1D9FD211-AE11-4E70-8BA9-66C229A93D2F}" type="datetime1">
              <a:rPr lang="zh-CN" altLang="en-US" smtClean="0"/>
              <a:t>2018-3-14</a:t>
            </a:fld>
            <a:endParaRPr lang="zh-CN" altLang="en-US" dirty="0"/>
          </a:p>
        </p:txBody>
      </p:sp>
      <p:sp>
        <p:nvSpPr>
          <p:cNvPr id="11"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34355"/>
              <a:gd name="adj5" fmla="val 34318"/>
              <a:gd name="adj6" fmla="val -47959"/>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spcAft>
                <a:spcPts val="1200"/>
              </a:spcAft>
              <a:buFont typeface="Arial" pitchFamily="34" charset="0"/>
              <a:buChar char="•"/>
            </a:pPr>
            <a:r>
              <a:rPr lang="zh-CN" altLang="en-US" dirty="0" smtClean="0">
                <a:solidFill>
                  <a:srgbClr val="FF0000"/>
                </a:solidFill>
                <a:latin typeface="黑体" pitchFamily="49" charset="-122"/>
                <a:ea typeface="黑体" pitchFamily="49" charset="-122"/>
              </a:rPr>
              <a:t>这里可以设置公式搜索参数</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选择某一类公式后，就可以调用之前设置的该类参数，可以修改参数，并且点“保存当前种类参数设置”按钮来保存。</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每种参数都是设置的范围值，从多少到多少，一般正确率百分比的数最大设置为</a:t>
            </a:r>
            <a:r>
              <a:rPr lang="en-US" altLang="zh-CN" sz="1400" dirty="0" smtClean="0">
                <a:solidFill>
                  <a:srgbClr val="FF0000"/>
                </a:solidFill>
                <a:latin typeface="微软雅黑" pitchFamily="34" charset="-122"/>
                <a:ea typeface="微软雅黑" pitchFamily="34" charset="-122"/>
              </a:rPr>
              <a:t>100</a:t>
            </a:r>
            <a:r>
              <a:rPr lang="zh-CN" altLang="en-US" sz="1400" dirty="0" smtClean="0">
                <a:solidFill>
                  <a:srgbClr val="FF0000"/>
                </a:solidFill>
                <a:latin typeface="微软雅黑" pitchFamily="34" charset="-122"/>
                <a:ea typeface="微软雅黑" pitchFamily="34" charset="-122"/>
              </a:rPr>
              <a:t>，连对值最大设置为</a:t>
            </a:r>
            <a:r>
              <a:rPr lang="en-US" altLang="zh-CN" sz="1400" dirty="0" smtClean="0">
                <a:solidFill>
                  <a:srgbClr val="FF0000"/>
                </a:solidFill>
                <a:latin typeface="微软雅黑" pitchFamily="34" charset="-122"/>
                <a:ea typeface="微软雅黑" pitchFamily="34" charset="-122"/>
              </a:rPr>
              <a:t>32768</a:t>
            </a:r>
            <a:r>
              <a:rPr lang="zh-CN" altLang="en-US" sz="1400" dirty="0" smtClean="0">
                <a:solidFill>
                  <a:srgbClr val="FF0000"/>
                </a:solidFill>
                <a:latin typeface="微软雅黑" pitchFamily="34" charset="-122"/>
                <a:ea typeface="微软雅黑" pitchFamily="34" charset="-122"/>
              </a:rPr>
              <a:t>，连错最小设置为</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，这一部分都不需要修改。可以修改正确率的最小值，连对的最小值，连错的最大值。</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最右边一列是搜索的本条公式的每种参数值，可以供对照是否满足参数设置范围。</a:t>
            </a:r>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6" name="矩形 5"/>
          <p:cNvSpPr/>
          <p:nvPr/>
        </p:nvSpPr>
        <p:spPr>
          <a:xfrm>
            <a:off x="755576" y="2420888"/>
            <a:ext cx="3312368" cy="136815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10</a:t>
            </a:fld>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a:stretch>
            <a:fillRect/>
          </a:stretch>
        </p:blipFill>
        <p:spPr>
          <a:xfrm>
            <a:off x="611560" y="1412776"/>
            <a:ext cx="4730954" cy="4806157"/>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28984A63-7EA0-43F5-A77A-BC18BA117550}" type="datetime1">
              <a:rPr lang="zh-CN" altLang="en-US" smtClean="0"/>
              <a:t>2018-3-14</a:t>
            </a:fld>
            <a:endParaRPr lang="zh-CN" altLang="en-US" dirty="0"/>
          </a:p>
        </p:txBody>
      </p:sp>
      <p:sp>
        <p:nvSpPr>
          <p:cNvPr id="9"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8529"/>
              <a:gd name="adj5" fmla="val 48573"/>
              <a:gd name="adj6" fmla="val -46149"/>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这里是公式搜索情况显示区</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点“开始搜索”开始搜索“公式种类选择”中选择的某一类公式，每搜索的一条在下面的白色文本框显示，该公式的参数在上面的“当前公式参数值”中显示。“暂停搜索”可以暂停。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“公式形式”选择框可以选择生成的公式的中文显示形式。目前两种形式都是当前流行的形式。</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下面的列表中显示搜索过程中删选出来的符合条件的公式。上面有合格公式数量，可以在白色框内设置需要的条数，勾选“自动中止”的情况下，搜索到指定条公式自动暂停。（图例中勾选了自动中止，默认设置数量</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，搜索到</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条公式暂停）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“公式更新到数据库”是将软件数据库内的公式清空，然后将搜索到的公式导入到软件数据库。</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“公式追加到数据库”是保留软件数据库中已有的公式，然后将搜索到的公式追加到软件数据库中来。</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611560" y="3717032"/>
            <a:ext cx="3528392" cy="244827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11</a:t>
            </a:fld>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403648" y="4365104"/>
            <a:ext cx="1621091" cy="1458981"/>
          </a:xfrm>
          <a:prstGeom prst="rect">
            <a:avLst/>
          </a:prstGeom>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811" y="1728546"/>
            <a:ext cx="4922503" cy="1277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公式种类选择功能</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34C53D71-CB23-4437-9EBE-570E6B71A3E3}" type="datetime1">
              <a:rPr lang="zh-CN" altLang="en-US" smtClean="0"/>
              <a:t>2018-3-14</a:t>
            </a:fld>
            <a:endParaRPr lang="zh-CN" altLang="en-US" dirty="0"/>
          </a:p>
        </p:txBody>
      </p:sp>
      <p:sp>
        <p:nvSpPr>
          <p:cNvPr id="15"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6" name="线形标注 2 5"/>
          <p:cNvSpPr/>
          <p:nvPr/>
        </p:nvSpPr>
        <p:spPr>
          <a:xfrm>
            <a:off x="6156176" y="1647292"/>
            <a:ext cx="2664296" cy="1440160"/>
          </a:xfrm>
          <a:prstGeom prst="borderCallout2">
            <a:avLst>
              <a:gd name="adj1" fmla="val 18750"/>
              <a:gd name="adj2" fmla="val -2997"/>
              <a:gd name="adj3" fmla="val 18750"/>
              <a:gd name="adj4" fmla="val -16667"/>
              <a:gd name="adj5" fmla="val 54998"/>
              <a:gd name="adj6" fmla="val -175496"/>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这里选择公式的位数，来设定当前公式运算</a:t>
            </a:r>
            <a:r>
              <a:rPr lang="zh-CN" altLang="en-US" smtClean="0">
                <a:latin typeface="微软雅黑" pitchFamily="34" charset="-122"/>
                <a:ea typeface="微软雅黑" pitchFamily="34" charset="-122"/>
              </a:rPr>
              <a:t>的种类。</a:t>
            </a:r>
            <a:endParaRPr lang="zh-CN" altLang="en-US" dirty="0">
              <a:latin typeface="微软雅黑" pitchFamily="34" charset="-122"/>
              <a:ea typeface="微软雅黑" pitchFamily="34" charset="-122"/>
            </a:endParaRPr>
          </a:p>
        </p:txBody>
      </p:sp>
      <p:sp>
        <p:nvSpPr>
          <p:cNvPr id="10" name="线形标注 3 9"/>
          <p:cNvSpPr/>
          <p:nvPr/>
        </p:nvSpPr>
        <p:spPr>
          <a:xfrm>
            <a:off x="5940152" y="4545124"/>
            <a:ext cx="2736304" cy="648072"/>
          </a:xfrm>
          <a:prstGeom prst="borderCallout3">
            <a:avLst>
              <a:gd name="adj1" fmla="val 18750"/>
              <a:gd name="adj2" fmla="val -8333"/>
              <a:gd name="adj3" fmla="val 18750"/>
              <a:gd name="adj4" fmla="val -16667"/>
              <a:gd name="adj5" fmla="val 18751"/>
              <a:gd name="adj6" fmla="val -54328"/>
              <a:gd name="adj7" fmla="val 65552"/>
              <a:gd name="adj8" fmla="val -13996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这里选择公式类型是生（保留）还是杀（排除）</a:t>
            </a:r>
            <a:endParaRPr lang="zh-CN" altLang="en-US" dirty="0">
              <a:latin typeface="微软雅黑" pitchFamily="34" charset="-122"/>
              <a:ea typeface="微软雅黑" pitchFamily="34" charset="-122"/>
            </a:endParaRPr>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12</a:t>
            </a:fld>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stretch>
            <a:fillRect/>
          </a:stretch>
        </p:blipFill>
        <p:spPr>
          <a:xfrm>
            <a:off x="1362476" y="1822720"/>
            <a:ext cx="6419048" cy="3896755"/>
          </a:xfrm>
          <a:prstGeom prst="rect">
            <a:avLst/>
          </a:prstGeom>
        </p:spPr>
      </p:pic>
      <p:sp>
        <p:nvSpPr>
          <p:cNvPr id="2" name="标题 1"/>
          <p:cNvSpPr>
            <a:spLocks noGrp="1"/>
          </p:cNvSpPr>
          <p:nvPr>
            <p:ph type="title"/>
          </p:nvPr>
        </p:nvSpPr>
        <p:spPr>
          <a:xfrm>
            <a:off x="395536" y="260648"/>
            <a:ext cx="8229600" cy="1143000"/>
          </a:xfrm>
        </p:spPr>
        <p:txBody>
          <a:bodyPr/>
          <a:lstStyle/>
          <a:p>
            <a:r>
              <a:rPr lang="zh-CN" altLang="en-US" dirty="0" smtClean="0">
                <a:latin typeface="微软雅黑" pitchFamily="34" charset="-122"/>
                <a:ea typeface="微软雅黑" pitchFamily="34" charset="-122"/>
              </a:rPr>
              <a:t>公式列表区域</a:t>
            </a:r>
            <a:endParaRPr lang="zh-CN" altLang="en-US" dirty="0">
              <a:latin typeface="微软雅黑" pitchFamily="34" charset="-122"/>
              <a:ea typeface="微软雅黑" pitchFamily="34" charset="-122"/>
            </a:endParaRPr>
          </a:p>
        </p:txBody>
      </p:sp>
      <p:sp>
        <p:nvSpPr>
          <p:cNvPr id="11" name="日期占位符 4"/>
          <p:cNvSpPr>
            <a:spLocks noGrp="1"/>
          </p:cNvSpPr>
          <p:nvPr>
            <p:ph type="dt" sz="half" idx="10"/>
          </p:nvPr>
        </p:nvSpPr>
        <p:spPr/>
        <p:txBody>
          <a:bodyPr/>
          <a:lstStyle/>
          <a:p>
            <a:fld id="{20E37AA5-8744-4D71-925D-E9644F17F2CE}" type="datetime1">
              <a:rPr lang="zh-CN" altLang="en-US" smtClean="0"/>
              <a:t>2018-3-14</a:t>
            </a:fld>
            <a:endParaRPr lang="zh-CN" altLang="en-US" dirty="0"/>
          </a:p>
        </p:txBody>
      </p:sp>
      <p:sp>
        <p:nvSpPr>
          <p:cNvPr id="16"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7" name="TextBox 6"/>
          <p:cNvSpPr txBox="1"/>
          <p:nvPr/>
        </p:nvSpPr>
        <p:spPr>
          <a:xfrm>
            <a:off x="539552" y="5733256"/>
            <a:ext cx="8280920" cy="646331"/>
          </a:xfrm>
          <a:prstGeom prst="rect">
            <a:avLst/>
          </a:prstGeom>
          <a:noFill/>
        </p:spPr>
        <p:txBody>
          <a:bodyPr wrap="square" rtlCol="0">
            <a:spAutoFit/>
          </a:bodyPr>
          <a:lstStyle/>
          <a:p>
            <a:r>
              <a:rPr lang="zh-CN" altLang="en-US" dirty="0" smtClean="0">
                <a:latin typeface="微软雅黑" pitchFamily="34" charset="-122"/>
                <a:ea typeface="微软雅黑" pitchFamily="34" charset="-122"/>
              </a:rPr>
              <a:t>软件的公式的列表，上下移动滚动条可以看到所有公式，左右移动滚动条，可以看到正确率、连对、连错等参数。</a:t>
            </a:r>
            <a:endParaRPr lang="zh-CN" altLang="en-US" dirty="0">
              <a:latin typeface="微软雅黑" pitchFamily="34" charset="-122"/>
              <a:ea typeface="微软雅黑" pitchFamily="34" charset="-122"/>
            </a:endParaRPr>
          </a:p>
        </p:txBody>
      </p:sp>
      <p:sp>
        <p:nvSpPr>
          <p:cNvPr id="17" name="线形标注 3 16"/>
          <p:cNvSpPr/>
          <p:nvPr/>
        </p:nvSpPr>
        <p:spPr>
          <a:xfrm>
            <a:off x="1403648" y="1174649"/>
            <a:ext cx="1368152" cy="648072"/>
          </a:xfrm>
          <a:prstGeom prst="borderCallout3">
            <a:avLst>
              <a:gd name="adj1" fmla="val 18750"/>
              <a:gd name="adj2" fmla="val -4021"/>
              <a:gd name="adj3" fmla="val 18750"/>
              <a:gd name="adj4" fmla="val -26908"/>
              <a:gd name="adj5" fmla="val 100000"/>
              <a:gd name="adj6" fmla="val -26908"/>
              <a:gd name="adj7" fmla="val 124751"/>
              <a:gd name="adj8" fmla="val 20223"/>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可以显示公式的英文机器代码内容</a:t>
            </a:r>
            <a:endParaRPr lang="zh-CN" altLang="en-US" sz="1400" dirty="0">
              <a:latin typeface="微软雅黑" pitchFamily="34" charset="-122"/>
              <a:ea typeface="微软雅黑" pitchFamily="34" charset="-122"/>
            </a:endParaRPr>
          </a:p>
        </p:txBody>
      </p:sp>
      <p:sp>
        <p:nvSpPr>
          <p:cNvPr id="19" name="线形标注 3 18"/>
          <p:cNvSpPr/>
          <p:nvPr/>
        </p:nvSpPr>
        <p:spPr>
          <a:xfrm>
            <a:off x="3779912" y="1178900"/>
            <a:ext cx="3528392" cy="648072"/>
          </a:xfrm>
          <a:prstGeom prst="borderCallout3">
            <a:avLst>
              <a:gd name="adj1" fmla="val 18750"/>
              <a:gd name="adj2" fmla="val -1645"/>
              <a:gd name="adj3" fmla="val 20051"/>
              <a:gd name="adj4" fmla="val -10360"/>
              <a:gd name="adj5" fmla="val 102601"/>
              <a:gd name="adj6" fmla="val -11196"/>
              <a:gd name="adj7" fmla="val 130519"/>
              <a:gd name="adj8" fmla="val 34933"/>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可以将公式的中文导出到文本文件（</a:t>
            </a:r>
            <a:r>
              <a:rPr lang="en-US" altLang="zh-CN" sz="1400" dirty="0" smtClean="0">
                <a:latin typeface="微软雅黑" pitchFamily="34" charset="-122"/>
                <a:ea typeface="微软雅黑" pitchFamily="34" charset="-122"/>
              </a:rPr>
              <a:t>.txt</a:t>
            </a:r>
            <a:r>
              <a:rPr lang="zh-CN" altLang="en-US" sz="1400" dirty="0" smtClean="0">
                <a:latin typeface="微软雅黑" pitchFamily="34" charset="-122"/>
                <a:ea typeface="微软雅黑" pitchFamily="34" charset="-122"/>
              </a:rPr>
              <a:t>），导出的公式文件可以再次导入到软件中（参见第</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节“读取公式文本文件”）</a:t>
            </a:r>
            <a:endParaRPr lang="zh-CN" altLang="en-US" sz="1400" dirty="0">
              <a:latin typeface="微软雅黑" pitchFamily="34" charset="-122"/>
              <a:ea typeface="微软雅黑" pitchFamily="34" charset="-122"/>
            </a:endParaRPr>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13</a:t>
            </a:fld>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公式的选择和过滤</a:t>
            </a:r>
            <a:endParaRPr lang="zh-CN" altLang="en-US" dirty="0">
              <a:latin typeface="微软雅黑" pitchFamily="34" charset="-122"/>
              <a:ea typeface="微软雅黑" pitchFamily="34" charset="-122"/>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2276872"/>
            <a:ext cx="1763059" cy="604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日期占位符 4"/>
          <p:cNvSpPr>
            <a:spLocks noGrp="1"/>
          </p:cNvSpPr>
          <p:nvPr>
            <p:ph type="dt" sz="half" idx="10"/>
          </p:nvPr>
        </p:nvSpPr>
        <p:spPr/>
        <p:txBody>
          <a:bodyPr/>
          <a:lstStyle/>
          <a:p>
            <a:fld id="{6D51554B-F434-4EEB-9B46-01F25C897448}" type="datetime1">
              <a:rPr lang="zh-CN" altLang="en-US" smtClean="0"/>
              <a:t>2018-3-14</a:t>
            </a:fld>
            <a:endParaRPr lang="zh-CN" altLang="en-US" dirty="0"/>
          </a:p>
        </p:txBody>
      </p:sp>
      <p:sp>
        <p:nvSpPr>
          <p:cNvPr id="16"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5" name="燕尾形箭头 4"/>
          <p:cNvSpPr/>
          <p:nvPr/>
        </p:nvSpPr>
        <p:spPr>
          <a:xfrm>
            <a:off x="2041858" y="3086020"/>
            <a:ext cx="1306006" cy="57606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67544" y="5229200"/>
            <a:ext cx="8280920" cy="1169551"/>
          </a:xfrm>
          <a:prstGeom prst="rect">
            <a:avLst/>
          </a:prstGeom>
          <a:noFill/>
        </p:spPr>
        <p:txBody>
          <a:bodyPr wrap="square" rtlCol="0">
            <a:spAutoFit/>
          </a:bodyPr>
          <a:lstStyle/>
          <a:p>
            <a:r>
              <a:rPr lang="zh-CN" altLang="en-US" sz="1400" dirty="0">
                <a:latin typeface="微软雅黑" pitchFamily="34" charset="-122"/>
                <a:ea typeface="微软雅黑" pitchFamily="34" charset="-122"/>
              </a:rPr>
              <a:t>这里通过“滤非极限公式”按钮，可以将最后连错小于极限值的非极限公式过滤掉。</a:t>
            </a:r>
            <a:endParaRPr lang="en-US" altLang="zh-CN" sz="1400" dirty="0">
              <a:latin typeface="微软雅黑" pitchFamily="34" charset="-122"/>
              <a:ea typeface="微软雅黑" pitchFamily="34" charset="-122"/>
            </a:endParaRPr>
          </a:p>
          <a:p>
            <a:r>
              <a:rPr lang="zh-CN" altLang="en-US" sz="1400" dirty="0">
                <a:latin typeface="微软雅黑" pitchFamily="34" charset="-122"/>
                <a:ea typeface="微软雅黑" pitchFamily="34" charset="-122"/>
              </a:rPr>
              <a:t>“公式过滤设置”按钮，可以进入公式过滤设置窗口，里面默认的参数都是所有公式的每种参数的范围，如果不修改的话就不能过滤掉任何现有公式，我们可以通过提高一些参数的值，比如加大正确率或者连对最小值减少连错最大值，提高公式的整体参数性能，被过滤的参数序号变灰色，保留的参数序号依然是蓝色</a:t>
            </a:r>
            <a:r>
              <a:rPr lang="zh-CN" altLang="en-US" sz="1400" dirty="0" smtClean="0">
                <a:latin typeface="微软雅黑" pitchFamily="34" charset="-122"/>
                <a:ea typeface="微软雅黑" pitchFamily="34" charset="-122"/>
              </a:rPr>
              <a:t>。</a:t>
            </a:r>
            <a:endParaRPr lang="en-US" altLang="zh-CN" sz="1400" dirty="0">
              <a:latin typeface="微软雅黑" pitchFamily="34" charset="-122"/>
              <a:ea typeface="微软雅黑" pitchFamily="34" charset="-122"/>
            </a:endParaRPr>
          </a:p>
        </p:txBody>
      </p:sp>
      <p:sp>
        <p:nvSpPr>
          <p:cNvPr id="12" name="矩形标注 11"/>
          <p:cNvSpPr/>
          <p:nvPr/>
        </p:nvSpPr>
        <p:spPr>
          <a:xfrm>
            <a:off x="179512" y="1124744"/>
            <a:ext cx="2664296" cy="1008112"/>
          </a:xfrm>
          <a:prstGeom prst="wedge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可以选中所有公式（公式列表序号都变成蓝色）和反选所有公式（公式列表序号灰蓝互变），变后选中的公式（蓝色）方参与公式后面的计算。</a:t>
            </a:r>
            <a:endParaRPr lang="zh-CN" altLang="en-US" sz="1400" dirty="0">
              <a:latin typeface="微软雅黑" pitchFamily="34" charset="-122"/>
              <a:ea typeface="微软雅黑" pitchFamily="34" charset="-122"/>
            </a:endParaRPr>
          </a:p>
        </p:txBody>
      </p:sp>
      <p:pic>
        <p:nvPicPr>
          <p:cNvPr id="6" name="图片 5"/>
          <p:cNvPicPr>
            <a:picLocks noChangeAspect="1"/>
          </p:cNvPicPr>
          <p:nvPr/>
        </p:nvPicPr>
        <p:blipFill>
          <a:blip r:embed="rId3"/>
          <a:stretch>
            <a:fillRect/>
          </a:stretch>
        </p:blipFill>
        <p:spPr>
          <a:xfrm>
            <a:off x="536970" y="3169748"/>
            <a:ext cx="1481738" cy="475275"/>
          </a:xfrm>
          <a:prstGeom prst="rect">
            <a:avLst/>
          </a:prstGeom>
        </p:spPr>
      </p:pic>
      <p:pic>
        <p:nvPicPr>
          <p:cNvPr id="3" name="图片 2"/>
          <p:cNvPicPr>
            <a:picLocks noChangeAspect="1"/>
          </p:cNvPicPr>
          <p:nvPr/>
        </p:nvPicPr>
        <p:blipFill>
          <a:blip r:embed="rId4"/>
          <a:stretch>
            <a:fillRect/>
          </a:stretch>
        </p:blipFill>
        <p:spPr>
          <a:xfrm>
            <a:off x="3371014" y="1455822"/>
            <a:ext cx="5387794" cy="3804085"/>
          </a:xfrm>
          <a:prstGeom prst="rect">
            <a:avLst/>
          </a:prstGeom>
        </p:spPr>
      </p:pic>
      <p:sp>
        <p:nvSpPr>
          <p:cNvPr id="7" name="灯片编号占位符 6"/>
          <p:cNvSpPr>
            <a:spLocks noGrp="1"/>
          </p:cNvSpPr>
          <p:nvPr>
            <p:ph type="sldNum" sz="quarter" idx="12"/>
          </p:nvPr>
        </p:nvSpPr>
        <p:spPr/>
        <p:txBody>
          <a:bodyPr/>
          <a:lstStyle/>
          <a:p>
            <a:fld id="{5A20763C-05F2-4086-B027-6D92EC48C3F9}" type="slidenum">
              <a:rPr lang="zh-CN" altLang="en-US" smtClean="0"/>
              <a:pPr/>
              <a:t>14</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539552" y="1196752"/>
            <a:ext cx="4464496" cy="4176464"/>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公式的导出和删除</a:t>
            </a:r>
            <a:endParaRPr lang="zh-CN" altLang="en-US" dirty="0">
              <a:latin typeface="微软雅黑" pitchFamily="34" charset="-122"/>
              <a:ea typeface="微软雅黑" pitchFamily="34" charset="-122"/>
            </a:endParaRPr>
          </a:p>
        </p:txBody>
      </p:sp>
      <p:sp>
        <p:nvSpPr>
          <p:cNvPr id="8" name="日期占位符 4"/>
          <p:cNvSpPr>
            <a:spLocks noGrp="1"/>
          </p:cNvSpPr>
          <p:nvPr>
            <p:ph type="dt" sz="half" idx="10"/>
          </p:nvPr>
        </p:nvSpPr>
        <p:spPr/>
        <p:txBody>
          <a:bodyPr/>
          <a:lstStyle/>
          <a:p>
            <a:fld id="{36C6F6D2-0E76-4E2D-8259-3FDD9A88E4B1}" type="datetime1">
              <a:rPr lang="zh-CN" altLang="en-US" smtClean="0"/>
              <a:t>2018-3-14</a:t>
            </a:fld>
            <a:endParaRPr lang="zh-CN" altLang="en-US" dirty="0"/>
          </a:p>
        </p:txBody>
      </p:sp>
      <p:sp>
        <p:nvSpPr>
          <p:cNvPr id="11"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6" name="线形标注 3 5"/>
          <p:cNvSpPr/>
          <p:nvPr/>
        </p:nvSpPr>
        <p:spPr>
          <a:xfrm>
            <a:off x="755576" y="5517232"/>
            <a:ext cx="4248472" cy="864096"/>
          </a:xfrm>
          <a:prstGeom prst="borderCallout3">
            <a:avLst>
              <a:gd name="adj1" fmla="val 18750"/>
              <a:gd name="adj2" fmla="val -1618"/>
              <a:gd name="adj3" fmla="val 18750"/>
              <a:gd name="adj4" fmla="val -11966"/>
              <a:gd name="adj5" fmla="val -125297"/>
              <a:gd name="adj6" fmla="val -11966"/>
              <a:gd name="adj7" fmla="val -257135"/>
              <a:gd name="adj8" fmla="val -184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可以在序号的地方点击鼠标可以选中</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不选该条公式，手动选择单条公式</a:t>
            </a:r>
            <a:endParaRPr lang="zh-CN" altLang="en-US" dirty="0">
              <a:latin typeface="微软雅黑" pitchFamily="34" charset="-122"/>
              <a:ea typeface="微软雅黑" pitchFamily="34" charset="-122"/>
            </a:endParaRPr>
          </a:p>
        </p:txBody>
      </p:sp>
      <p:sp>
        <p:nvSpPr>
          <p:cNvPr id="7" name="TextBox 6"/>
          <p:cNvSpPr txBox="1"/>
          <p:nvPr/>
        </p:nvSpPr>
        <p:spPr>
          <a:xfrm>
            <a:off x="5220072" y="1196752"/>
            <a:ext cx="3816424" cy="5493812"/>
          </a:xfrm>
          <a:prstGeom prst="rect">
            <a:avLst/>
          </a:prstGeom>
          <a:solidFill>
            <a:schemeClr val="accent6"/>
          </a:solidFill>
        </p:spPr>
        <p:txBody>
          <a:bodyPr wrap="square" rtlCol="0">
            <a:spAutoFit/>
          </a:bodyPr>
          <a:lstStyle/>
          <a:p>
            <a:pPr marL="342900" indent="-342900">
              <a:spcAft>
                <a:spcPts val="1200"/>
              </a:spcAft>
              <a:buFont typeface="Arial" pitchFamily="34" charset="0"/>
              <a:buChar char="•"/>
            </a:pPr>
            <a:r>
              <a:rPr lang="zh-CN" altLang="en-US" b="1" dirty="0" smtClean="0">
                <a:solidFill>
                  <a:srgbClr val="FF0000"/>
                </a:solidFill>
                <a:latin typeface="微软雅黑" pitchFamily="34" charset="-122"/>
                <a:ea typeface="微软雅黑" pitchFamily="34" charset="-122"/>
              </a:rPr>
              <a:t>鼠标右键点公式列表，弹出菜单，菜单选项如下：</a:t>
            </a:r>
            <a:endParaRPr lang="en-US" altLang="zh-CN" b="1" dirty="0" smtClean="0">
              <a:solidFill>
                <a:srgbClr val="FF0000"/>
              </a:solidFill>
              <a:latin typeface="微软雅黑" pitchFamily="34" charset="-122"/>
              <a:ea typeface="微软雅黑" pitchFamily="34" charset="-122"/>
            </a:endParaRPr>
          </a:p>
          <a:p>
            <a:pPr marL="342900" indent="-342900">
              <a:spcAft>
                <a:spcPts val="1200"/>
              </a:spcAft>
              <a:buFont typeface="+mj-lt"/>
              <a:buAutoNum type="arabicPeriod"/>
            </a:pPr>
            <a:r>
              <a:rPr lang="zh-CN" altLang="en-US" dirty="0">
                <a:latin typeface="微软雅黑" pitchFamily="34" charset="-122"/>
                <a:ea typeface="微软雅黑" pitchFamily="34" charset="-122"/>
              </a:rPr>
              <a:t>“导出到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表格”：可以将公式列表整体导出到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表格，需要安装</a:t>
            </a:r>
            <a:r>
              <a:rPr lang="en-US" altLang="zh-CN" dirty="0">
                <a:latin typeface="微软雅黑" pitchFamily="34" charset="-122"/>
                <a:ea typeface="微软雅黑" pitchFamily="34" charset="-122"/>
              </a:rPr>
              <a:t>excel97</a:t>
            </a:r>
            <a:r>
              <a:rPr lang="zh-CN" altLang="en-US" dirty="0">
                <a:latin typeface="微软雅黑" pitchFamily="34" charset="-122"/>
                <a:ea typeface="微软雅黑" pitchFamily="34" charset="-122"/>
              </a:rPr>
              <a:t>以上</a:t>
            </a:r>
            <a:r>
              <a:rPr lang="zh-CN" altLang="en-US" dirty="0" smtClean="0">
                <a:latin typeface="微软雅黑" pitchFamily="34" charset="-122"/>
                <a:ea typeface="微软雅黑" pitchFamily="34" charset="-122"/>
              </a:rPr>
              <a:t>版本</a:t>
            </a:r>
            <a:endParaRPr lang="en-US" altLang="zh-CN" dirty="0" smtClean="0">
              <a:latin typeface="微软雅黑" pitchFamily="34" charset="-122"/>
              <a:ea typeface="微软雅黑" pitchFamily="34" charset="-122"/>
            </a:endParaRPr>
          </a:p>
          <a:p>
            <a:pPr marL="342900" indent="-342900">
              <a:spcAft>
                <a:spcPts val="1200"/>
              </a:spcAft>
              <a:buFont typeface="+mj-lt"/>
              <a:buAutoNum type="arabicPeriod"/>
            </a:pPr>
            <a:r>
              <a:rPr lang="zh-CN" altLang="en-US" dirty="0" smtClean="0">
                <a:latin typeface="微软雅黑" pitchFamily="34" charset="-122"/>
                <a:ea typeface="微软雅黑" pitchFamily="34" charset="-122"/>
              </a:rPr>
              <a:t>“查询该公式历史计算式”可以计算该公式历史每一期的计算式和计算值</a:t>
            </a:r>
            <a:endParaRPr lang="en-US" altLang="zh-CN" b="1" dirty="0" smtClean="0">
              <a:solidFill>
                <a:srgbClr val="FF0000"/>
              </a:solidFill>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“删除该公式”：从软件中删除当前鼠标点中序号的公式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“删除选中所有公式”：从软件中删除序号是蓝色的所有公式</a:t>
            </a:r>
            <a:endParaRPr lang="en-US" altLang="zh-CN" dirty="0" smtClean="0">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“删除最后公式”：从软件中删除列表中最后一条公式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“删除未选中公式”：从软件中删除序号非蓝色（呈灰色）的所有公式</a:t>
            </a:r>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15</a:t>
            </a:fld>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835696" y="1556792"/>
            <a:ext cx="3614144" cy="2482760"/>
          </a:xfrm>
          <a:prstGeom prst="rect">
            <a:avLst/>
          </a:prstGeom>
        </p:spPr>
      </p:pic>
      <p:sp>
        <p:nvSpPr>
          <p:cNvPr id="2" name="标题 1"/>
          <p:cNvSpPr>
            <a:spLocks noGrp="1"/>
          </p:cNvSpPr>
          <p:nvPr>
            <p:ph type="title"/>
          </p:nvPr>
        </p:nvSpPr>
        <p:spPr>
          <a:xfrm>
            <a:off x="467544" y="260648"/>
            <a:ext cx="8229600" cy="1143000"/>
          </a:xfrm>
        </p:spPr>
        <p:txBody>
          <a:bodyPr/>
          <a:lstStyle/>
          <a:p>
            <a:r>
              <a:rPr lang="zh-CN" altLang="en-US" dirty="0" smtClean="0">
                <a:latin typeface="微软雅黑" pitchFamily="34" charset="-122"/>
                <a:ea typeface="微软雅黑" pitchFamily="34" charset="-122"/>
              </a:rPr>
              <a:t>公式的计算</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B99A2257-3691-420A-8B63-0233AF2F31C5}" type="datetime1">
              <a:rPr lang="zh-CN" altLang="en-US" smtClean="0"/>
              <a:t>2018-3-14</a:t>
            </a:fld>
            <a:endParaRPr lang="zh-CN" altLang="en-US" dirty="0"/>
          </a:p>
        </p:txBody>
      </p:sp>
      <p:sp>
        <p:nvSpPr>
          <p:cNvPr id="15"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11" name="云形标注 10"/>
          <p:cNvSpPr/>
          <p:nvPr/>
        </p:nvSpPr>
        <p:spPr>
          <a:xfrm>
            <a:off x="6444208" y="548680"/>
            <a:ext cx="2520280" cy="1512168"/>
          </a:xfrm>
          <a:prstGeom prst="cloud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latin typeface="微软雅黑" pitchFamily="34" charset="-122"/>
                <a:ea typeface="微软雅黑" pitchFamily="34" charset="-122"/>
              </a:rPr>
              <a:t>选择完毕后就点该“计算”按钮计算</a:t>
            </a:r>
            <a:endParaRPr lang="zh-CN" altLang="en-US" sz="1600" dirty="0">
              <a:latin typeface="微软雅黑" pitchFamily="34" charset="-122"/>
              <a:ea typeface="微软雅黑" pitchFamily="34" charset="-122"/>
            </a:endParaRPr>
          </a:p>
        </p:txBody>
      </p:sp>
      <p:sp>
        <p:nvSpPr>
          <p:cNvPr id="9" name="线形标注 2 8"/>
          <p:cNvSpPr/>
          <p:nvPr/>
        </p:nvSpPr>
        <p:spPr>
          <a:xfrm>
            <a:off x="6503876" y="3659233"/>
            <a:ext cx="2232248" cy="2376264"/>
          </a:xfrm>
          <a:prstGeom prst="borderCallout2">
            <a:avLst>
              <a:gd name="adj1" fmla="val -3594"/>
              <a:gd name="adj2" fmla="val 5792"/>
              <a:gd name="adj3" fmla="val -11672"/>
              <a:gd name="adj4" fmla="val -1219"/>
              <a:gd name="adj5" fmla="val -14414"/>
              <a:gd name="adj6" fmla="val -18339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计算方法选择</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“最优公式法”：将公式按照参数排序，依次杀码，直到剩下指定个数的项目，剩下的公式不参与计算</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“计算选中公式”：所有选中公式参与计算，结果按照被杀次数排序，选择排名靠前的号码或者项目</a:t>
            </a:r>
            <a:endParaRPr lang="zh-CN" altLang="en-US"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0708" y="2245997"/>
            <a:ext cx="2360610"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灯片编号占位符 4"/>
          <p:cNvSpPr>
            <a:spLocks noGrp="1"/>
          </p:cNvSpPr>
          <p:nvPr>
            <p:ph type="sldNum" sz="quarter" idx="12"/>
          </p:nvPr>
        </p:nvSpPr>
        <p:spPr/>
        <p:txBody>
          <a:bodyPr/>
          <a:lstStyle/>
          <a:p>
            <a:fld id="{5A20763C-05F2-4086-B027-6D92EC48C3F9}" type="slidenum">
              <a:rPr lang="zh-CN" altLang="en-US" smtClean="0"/>
              <a:pPr/>
              <a:t>16</a:t>
            </a:fld>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971600" y="1123343"/>
            <a:ext cx="4631735" cy="5292314"/>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a:t>
            </a:r>
            <a:endParaRPr lang="zh-CN" altLang="en-US" dirty="0">
              <a:latin typeface="微软雅黑" pitchFamily="34" charset="-122"/>
              <a:ea typeface="微软雅黑" pitchFamily="34" charset="-122"/>
            </a:endParaRPr>
          </a:p>
        </p:txBody>
      </p:sp>
      <p:sp>
        <p:nvSpPr>
          <p:cNvPr id="7" name="日期占位符 4"/>
          <p:cNvSpPr>
            <a:spLocks noGrp="1"/>
          </p:cNvSpPr>
          <p:nvPr>
            <p:ph type="dt" sz="half" idx="10"/>
          </p:nvPr>
        </p:nvSpPr>
        <p:spPr/>
        <p:txBody>
          <a:bodyPr/>
          <a:lstStyle/>
          <a:p>
            <a:fld id="{500A2B86-E928-4ABF-B8FC-A0DA392F4D8C}" type="datetime1">
              <a:rPr lang="zh-CN" altLang="en-US" smtClean="0"/>
              <a:t>2018-3-14</a:t>
            </a:fld>
            <a:endParaRPr lang="zh-CN" altLang="en-US" dirty="0"/>
          </a:p>
        </p:txBody>
      </p:sp>
      <p:sp>
        <p:nvSpPr>
          <p:cNvPr id="10"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6" name="线形标注 2 5"/>
          <p:cNvSpPr/>
          <p:nvPr/>
        </p:nvSpPr>
        <p:spPr>
          <a:xfrm>
            <a:off x="6013366" y="1628800"/>
            <a:ext cx="2664296" cy="3456384"/>
          </a:xfrm>
          <a:prstGeom prst="borderCallout2">
            <a:avLst>
              <a:gd name="adj1" fmla="val 18750"/>
              <a:gd name="adj2" fmla="val -8333"/>
              <a:gd name="adj3" fmla="val 18750"/>
              <a:gd name="adj4" fmla="val -16667"/>
              <a:gd name="adj5" fmla="val -8970"/>
              <a:gd name="adj6" fmla="val -18530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dirty="0" smtClean="0">
                <a:latin typeface="微软雅黑" pitchFamily="34" charset="-122"/>
                <a:ea typeface="微软雅黑" pitchFamily="34" charset="-122"/>
              </a:rPr>
              <a:t>“历史列表显示公式各期验算结果”：勾选选中后（可能需要运算较长时间），将在列表右部展现各条公式的历史各期运算结果，见下节所示</a:t>
            </a:r>
            <a:endParaRPr lang="zh-CN" altLang="en-US" dirty="0">
              <a:latin typeface="微软雅黑" pitchFamily="34" charset="-122"/>
              <a:ea typeface="微软雅黑" pitchFamily="34" charset="-122"/>
            </a:endParaRPr>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17</a:t>
            </a:fld>
            <a:endParaRPr lang="zh-CN"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2051720" y="1268760"/>
            <a:ext cx="4501480" cy="5119038"/>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历史号码列表区域（展开）</a:t>
            </a:r>
            <a:endParaRPr lang="zh-CN" altLang="en-US" dirty="0"/>
          </a:p>
        </p:txBody>
      </p:sp>
      <p:sp>
        <p:nvSpPr>
          <p:cNvPr id="7" name="日期占位符 4"/>
          <p:cNvSpPr>
            <a:spLocks noGrp="1"/>
          </p:cNvSpPr>
          <p:nvPr>
            <p:ph type="dt" sz="half" idx="10"/>
          </p:nvPr>
        </p:nvSpPr>
        <p:spPr/>
        <p:txBody>
          <a:bodyPr/>
          <a:lstStyle/>
          <a:p>
            <a:fld id="{D3C16557-4F6D-41F4-BC15-17C7F12C0D54}" type="datetime1">
              <a:rPr lang="zh-CN" altLang="en-US" smtClean="0"/>
              <a:t>2018-3-14</a:t>
            </a:fld>
            <a:endParaRPr lang="zh-CN" altLang="en-US" dirty="0"/>
          </a:p>
        </p:txBody>
      </p:sp>
      <p:sp>
        <p:nvSpPr>
          <p:cNvPr id="10"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6" name="圆角矩形标注 5"/>
          <p:cNvSpPr/>
          <p:nvPr/>
        </p:nvSpPr>
        <p:spPr>
          <a:xfrm>
            <a:off x="3931568" y="1556792"/>
            <a:ext cx="4176464" cy="28803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这里对应公式列表的每一条公式的计算结果</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“公式</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”对应的公式列表中序号为</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的公式</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每一行的结果都是该公式用上期开奖结果计算的该期的值，便于与历史号码对照</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蓝色背景表示该期公式计算时正确的，绿色背景表示错误的。</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图中，“</a:t>
            </a:r>
            <a:r>
              <a:rPr lang="en-US" altLang="zh-CN" sz="1400" dirty="0" smtClean="0">
                <a:latin typeface="微软雅黑" pitchFamily="34" charset="-122"/>
                <a:ea typeface="微软雅黑" pitchFamily="34" charset="-122"/>
              </a:rPr>
              <a:t>2017166</a:t>
            </a:r>
            <a:r>
              <a:rPr lang="zh-CN" altLang="en-US" sz="1400" dirty="0" smtClean="0">
                <a:latin typeface="微软雅黑" pitchFamily="34" charset="-122"/>
                <a:ea typeface="微软雅黑" pitchFamily="34" charset="-122"/>
              </a:rPr>
              <a:t>”的“公式</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”结果“</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”背景为蓝色，表示公式列表中序号</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的公式，</a:t>
            </a: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2017165</a:t>
            </a:r>
            <a:r>
              <a:rPr lang="zh-CN" altLang="en-US" sz="1400" dirty="0" smtClean="0">
                <a:latin typeface="微软雅黑" pitchFamily="34" charset="-122"/>
                <a:ea typeface="微软雅黑" pitchFamily="34" charset="-122"/>
              </a:rPr>
              <a:t>期算</a:t>
            </a:r>
            <a:r>
              <a:rPr lang="en-US" altLang="zh-CN" sz="1400" dirty="0">
                <a:latin typeface="微软雅黑" pitchFamily="34" charset="-122"/>
                <a:ea typeface="微软雅黑" pitchFamily="34" charset="-122"/>
              </a:rPr>
              <a:t>2017166</a:t>
            </a:r>
            <a:r>
              <a:rPr lang="zh-CN" altLang="en-US" sz="1400" dirty="0" smtClean="0">
                <a:latin typeface="微软雅黑" pitchFamily="34" charset="-122"/>
                <a:ea typeface="微软雅黑" pitchFamily="34" charset="-122"/>
              </a:rPr>
              <a:t>期的结果为</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a:t>
            </a:r>
            <a:r>
              <a:rPr lang="en-US" altLang="zh-CN" sz="1400" dirty="0">
                <a:latin typeface="微软雅黑" pitchFamily="34" charset="-122"/>
                <a:ea typeface="微软雅黑" pitchFamily="34" charset="-122"/>
              </a:rPr>
              <a:t> 2017166</a:t>
            </a:r>
            <a:r>
              <a:rPr lang="zh-CN" altLang="en-US" sz="1400" dirty="0" smtClean="0">
                <a:latin typeface="微软雅黑" pitchFamily="34" charset="-122"/>
                <a:ea typeface="微软雅黑" pitchFamily="34" charset="-122"/>
              </a:rPr>
              <a:t>第一位（当前验算的第一位公式）开奖结果正好为</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，该期正确，故背景为蓝色</a:t>
            </a:r>
            <a:endParaRPr lang="zh-CN" altLang="en-US" sz="1400" dirty="0">
              <a:latin typeface="微软雅黑" pitchFamily="34" charset="-122"/>
              <a:ea typeface="微软雅黑" pitchFamily="34" charset="-122"/>
            </a:endParaRPr>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18</a:t>
            </a:fld>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a:stretch>
            <a:fillRect/>
          </a:stretch>
        </p:blipFill>
        <p:spPr>
          <a:xfrm>
            <a:off x="3849401" y="5904858"/>
            <a:ext cx="3114286" cy="400000"/>
          </a:xfrm>
          <a:prstGeom prst="rect">
            <a:avLst/>
          </a:prstGeom>
        </p:spPr>
      </p:pic>
      <p:pic>
        <p:nvPicPr>
          <p:cNvPr id="5" name="图片 4"/>
          <p:cNvPicPr>
            <a:picLocks noChangeAspect="1"/>
          </p:cNvPicPr>
          <p:nvPr/>
        </p:nvPicPr>
        <p:blipFill>
          <a:blip r:embed="rId3"/>
          <a:stretch>
            <a:fillRect/>
          </a:stretch>
        </p:blipFill>
        <p:spPr>
          <a:xfrm>
            <a:off x="126409" y="4408191"/>
            <a:ext cx="3245469" cy="1992022"/>
          </a:xfrm>
          <a:prstGeom prst="rect">
            <a:avLst/>
          </a:prstGeom>
        </p:spPr>
      </p:pic>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第二篇：快捷使用流程（快速入门）</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0F70CA5D-E695-4F85-B06C-5457D371F980}" type="datetime1">
              <a:rPr lang="zh-CN" altLang="en-US" smtClean="0"/>
              <a:t>2018-3-14</a:t>
            </a:fld>
            <a:endParaRPr lang="zh-CN" altLang="en-US" dirty="0"/>
          </a:p>
        </p:txBody>
      </p:sp>
      <p:sp>
        <p:nvSpPr>
          <p:cNvPr id="14"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11" name="TextBox 10"/>
          <p:cNvSpPr txBox="1"/>
          <p:nvPr/>
        </p:nvSpPr>
        <p:spPr>
          <a:xfrm>
            <a:off x="6525636" y="1410039"/>
            <a:ext cx="2520279" cy="5155257"/>
          </a:xfrm>
          <a:prstGeom prst="rect">
            <a:avLst/>
          </a:prstGeom>
          <a:solidFill>
            <a:schemeClr val="accent6"/>
          </a:solidFill>
        </p:spPr>
        <p:txBody>
          <a:bodyPr wrap="square" rtlCol="0">
            <a:spAutoFit/>
          </a:bodyPr>
          <a:lstStyle/>
          <a:p>
            <a:pPr>
              <a:lnSpc>
                <a:spcPct val="150000"/>
              </a:lnSpc>
              <a:buFont typeface="Arial" pitchFamily="34" charset="0"/>
              <a:buChar char="•"/>
            </a:pPr>
            <a:r>
              <a:rPr lang="zh-CN" altLang="en-US" sz="1200" dirty="0" smtClean="0">
                <a:latin typeface="微软雅黑" pitchFamily="34" charset="-122"/>
                <a:ea typeface="微软雅黑" pitchFamily="34" charset="-122"/>
              </a:rPr>
              <a:t>第一步：点“开奖历史在线更新”按钮并稍等片刻；</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第二步：点“滤非极限公式”按钮，过滤掉未达到极限的</a:t>
            </a:r>
            <a:r>
              <a:rPr lang="zh-CN" altLang="en-US" sz="1200" dirty="0" smtClean="0">
                <a:latin typeface="微软雅黑" pitchFamily="34" charset="-122"/>
                <a:ea typeface="微软雅黑" pitchFamily="34" charset="-122"/>
              </a:rPr>
              <a:t>公式；</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第三步</a:t>
            </a:r>
            <a:r>
              <a:rPr lang="zh-CN" altLang="en-US" sz="1200" dirty="0" smtClean="0">
                <a:latin typeface="微软雅黑" pitchFamily="34" charset="-122"/>
                <a:ea typeface="微软雅黑" pitchFamily="34" charset="-122"/>
              </a:rPr>
              <a:t>：搜索公式（每天开奖前都搜索公式兵更新后今天都用该次所搜索的公式），可以按照默认设置搜索，也可以使用右边的公式搜索模版；对于搜索出来最终的公式，停止后点“公式</a:t>
            </a:r>
            <a:r>
              <a:rPr lang="zh-CN" altLang="en-US" sz="1200" dirty="0">
                <a:latin typeface="微软雅黑" pitchFamily="34" charset="-122"/>
                <a:ea typeface="微软雅黑" pitchFamily="34" charset="-122"/>
              </a:rPr>
              <a:t>追加到数据库”按钮；</a:t>
            </a:r>
            <a:endParaRPr lang="en-US" altLang="zh-CN" sz="1200" dirty="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第四步：选择对应的位，同时选择</a:t>
            </a:r>
            <a:r>
              <a:rPr lang="zh-CN" altLang="en-US" sz="1200" dirty="0" smtClean="0">
                <a:latin typeface="微软雅黑" pitchFamily="34" charset="-122"/>
                <a:ea typeface="微软雅黑" pitchFamily="34" charset="-122"/>
              </a:rPr>
              <a:t>是直选还是组选</a:t>
            </a:r>
            <a:r>
              <a:rPr lang="zh-CN" altLang="en-US" sz="1200" dirty="0">
                <a:latin typeface="微软雅黑" pitchFamily="34" charset="-122"/>
                <a:ea typeface="微软雅黑" pitchFamily="34" charset="-122"/>
              </a:rPr>
              <a:t>、“最优公式法（”默认</a:t>
            </a:r>
            <a:r>
              <a:rPr lang="zh-CN" altLang="en-US" sz="1200" dirty="0" smtClean="0">
                <a:latin typeface="微软雅黑" pitchFamily="34" charset="-122"/>
                <a:ea typeface="微软雅黑" pitchFamily="34" charset="-122"/>
              </a:rPr>
              <a:t>），设置保留号码个数，然后</a:t>
            </a:r>
            <a:r>
              <a:rPr lang="zh-CN" altLang="en-US" sz="1200" dirty="0">
                <a:latin typeface="微软雅黑" pitchFamily="34" charset="-122"/>
                <a:ea typeface="微软雅黑" pitchFamily="34" charset="-122"/>
              </a:rPr>
              <a:t>点“计算公式”按钮；</a:t>
            </a:r>
            <a:endParaRPr lang="en-US" altLang="zh-CN" sz="1200" dirty="0">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1200" dirty="0">
                <a:latin typeface="微软雅黑" pitchFamily="34" charset="-122"/>
                <a:ea typeface="微软雅黑" pitchFamily="34" charset="-122"/>
              </a:rPr>
              <a:t>第五步：在弹出结果列表里面，每一位排除了前面位开奖结果所剩下的排名最前的的号码即是</a:t>
            </a:r>
            <a:r>
              <a:rPr lang="zh-CN" altLang="en-US" sz="1200" dirty="0" smtClean="0">
                <a:latin typeface="微软雅黑" pitchFamily="34" charset="-122"/>
                <a:ea typeface="微软雅黑" pitchFamily="34" charset="-122"/>
              </a:rPr>
              <a:t>结果。</a:t>
            </a:r>
            <a:endParaRPr lang="zh-CN" altLang="en-US" sz="1200" dirty="0">
              <a:latin typeface="微软雅黑" pitchFamily="34" charset="-122"/>
              <a:ea typeface="微软雅黑" pitchFamily="34" charset="-122"/>
            </a:endParaRPr>
          </a:p>
        </p:txBody>
      </p:sp>
      <p:pic>
        <p:nvPicPr>
          <p:cNvPr id="717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43" y="3657753"/>
            <a:ext cx="1104900" cy="502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下箭头 28"/>
          <p:cNvSpPr/>
          <p:nvPr/>
        </p:nvSpPr>
        <p:spPr>
          <a:xfrm>
            <a:off x="590611" y="4202221"/>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左箭头 32"/>
          <p:cNvSpPr/>
          <p:nvPr/>
        </p:nvSpPr>
        <p:spPr>
          <a:xfrm>
            <a:off x="1303742" y="3186637"/>
            <a:ext cx="536962" cy="17035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右箭头 33"/>
          <p:cNvSpPr/>
          <p:nvPr/>
        </p:nvSpPr>
        <p:spPr>
          <a:xfrm>
            <a:off x="3371878" y="5023428"/>
            <a:ext cx="501933" cy="4039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下箭头 22"/>
          <p:cNvSpPr/>
          <p:nvPr/>
        </p:nvSpPr>
        <p:spPr>
          <a:xfrm>
            <a:off x="570485" y="3497366"/>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左箭头 16"/>
          <p:cNvSpPr/>
          <p:nvPr/>
        </p:nvSpPr>
        <p:spPr>
          <a:xfrm>
            <a:off x="3360079" y="2445660"/>
            <a:ext cx="659832" cy="24842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标注 8"/>
          <p:cNvSpPr/>
          <p:nvPr/>
        </p:nvSpPr>
        <p:spPr>
          <a:xfrm>
            <a:off x="3904523" y="3788728"/>
            <a:ext cx="2603398" cy="185569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400" dirty="0">
                <a:latin typeface="微软雅黑 Light" panose="020B0502040204020203" pitchFamily="34" charset="-122"/>
                <a:ea typeface="微软雅黑 Light" panose="020B0502040204020203" pitchFamily="34" charset="-122"/>
              </a:rPr>
              <a:t>这里最后得到的结果就是我们选择的前三名</a:t>
            </a:r>
            <a:r>
              <a:rPr lang="zh-CN" altLang="en-US" sz="1400" dirty="0" smtClean="0">
                <a:latin typeface="微软雅黑 Light" panose="020B0502040204020203" pitchFamily="34" charset="-122"/>
                <a:ea typeface="微软雅黑 Light" panose="020B0502040204020203" pitchFamily="34" charset="-122"/>
              </a:rPr>
              <a:t>，</a:t>
            </a:r>
            <a:r>
              <a:rPr lang="zh-CN" altLang="en-US" sz="1400" smtClean="0">
                <a:latin typeface="微软雅黑 Light" panose="020B0502040204020203" pitchFamily="34" charset="-122"/>
                <a:ea typeface="微软雅黑 Light" panose="020B0502040204020203" pitchFamily="34" charset="-122"/>
              </a:rPr>
              <a:t>计算方法是：按照</a:t>
            </a:r>
            <a:r>
              <a:rPr lang="zh-CN" altLang="en-US" sz="1400" dirty="0">
                <a:latin typeface="微软雅黑 Light" panose="020B0502040204020203" pitchFamily="34" charset="-122"/>
                <a:ea typeface="微软雅黑 Light" panose="020B0502040204020203" pitchFamily="34" charset="-122"/>
              </a:rPr>
              <a:t>前三位的公式</a:t>
            </a:r>
            <a:r>
              <a:rPr lang="zh-CN" altLang="en-US" sz="1400" dirty="0" smtClean="0">
                <a:latin typeface="微软雅黑 Light" panose="020B0502040204020203" pitchFamily="34" charset="-122"/>
                <a:ea typeface="微软雅黑 Light" panose="020B0502040204020203" pitchFamily="34" charset="-122"/>
              </a:rPr>
              <a:t>计算，排除了</a:t>
            </a:r>
            <a:r>
              <a:rPr lang="zh-CN" altLang="en-US" sz="1400" dirty="0">
                <a:latin typeface="微软雅黑 Light" panose="020B0502040204020203" pitchFamily="34" charset="-122"/>
                <a:ea typeface="微软雅黑 Light" panose="020B0502040204020203" pitchFamily="34" charset="-122"/>
              </a:rPr>
              <a:t>前面</a:t>
            </a:r>
            <a:r>
              <a:rPr lang="zh-CN" altLang="en-US" sz="1400" dirty="0" smtClean="0">
                <a:latin typeface="微软雅黑 Light" panose="020B0502040204020203" pitchFamily="34" charset="-122"/>
                <a:ea typeface="微软雅黑 Light" panose="020B0502040204020203" pitchFamily="34" charset="-122"/>
              </a:rPr>
              <a:t>位数计算出现</a:t>
            </a:r>
            <a:r>
              <a:rPr lang="zh-CN" altLang="en-US" sz="1400" dirty="0">
                <a:latin typeface="微软雅黑 Light" panose="020B0502040204020203" pitchFamily="34" charset="-122"/>
                <a:ea typeface="微软雅黑 Light" panose="020B0502040204020203" pitchFamily="34" charset="-122"/>
              </a:rPr>
              <a:t>过</a:t>
            </a:r>
            <a:r>
              <a:rPr lang="zh-CN" altLang="en-US" sz="1400" dirty="0" smtClean="0">
                <a:latin typeface="微软雅黑 Light" panose="020B0502040204020203" pitchFamily="34" charset="-122"/>
                <a:ea typeface="微软雅黑 Light" panose="020B0502040204020203" pitchFamily="34" charset="-122"/>
              </a:rPr>
              <a:t>的号码剩下</a:t>
            </a:r>
            <a:r>
              <a:rPr lang="zh-CN" altLang="en-US" sz="1400" dirty="0">
                <a:latin typeface="微软雅黑 Light" panose="020B0502040204020203" pitchFamily="34" charset="-122"/>
                <a:ea typeface="微软雅黑 Light" panose="020B0502040204020203" pitchFamily="34" charset="-122"/>
              </a:rPr>
              <a:t>的排名最靠前的号码组合成的前三位</a:t>
            </a:r>
            <a:r>
              <a:rPr lang="zh-CN" altLang="en-US" sz="1400" dirty="0" smtClean="0">
                <a:latin typeface="微软雅黑 Light" panose="020B0502040204020203" pitchFamily="34" charset="-122"/>
                <a:ea typeface="微软雅黑 Light" panose="020B0502040204020203" pitchFamily="34" charset="-122"/>
              </a:rPr>
              <a:t>结果。如果选择组选，使用方法一样。可以</a:t>
            </a:r>
            <a:r>
              <a:rPr lang="zh-CN" altLang="en-US" sz="1400" smtClean="0">
                <a:latin typeface="微软雅黑 Light" panose="020B0502040204020203" pitchFamily="34" charset="-122"/>
                <a:ea typeface="微软雅黑 Light" panose="020B0502040204020203" pitchFamily="34" charset="-122"/>
              </a:rPr>
              <a:t>看该位组</a:t>
            </a:r>
            <a:r>
              <a:rPr lang="zh-CN" altLang="en-US" sz="1400" dirty="0" smtClean="0">
                <a:latin typeface="微软雅黑 Light" panose="020B0502040204020203" pitchFamily="34" charset="-122"/>
                <a:ea typeface="微软雅黑 Light" panose="020B0502040204020203" pitchFamily="34" charset="-122"/>
              </a:rPr>
              <a:t>选的排名靠前结果</a:t>
            </a:r>
            <a:endParaRPr lang="zh-CN" altLang="en-US" sz="1400" dirty="0">
              <a:latin typeface="微软雅黑 Light" panose="020B0502040204020203" pitchFamily="34" charset="-122"/>
              <a:ea typeface="微软雅黑 Light" panose="020B0502040204020203" pitchFamily="34" charset="-122"/>
            </a:endParaRPr>
          </a:p>
        </p:txBody>
      </p:sp>
      <p:sp>
        <p:nvSpPr>
          <p:cNvPr id="30" name="下箭头 29"/>
          <p:cNvSpPr/>
          <p:nvPr/>
        </p:nvSpPr>
        <p:spPr>
          <a:xfrm>
            <a:off x="2685176" y="2827222"/>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5"/>
          <a:stretch>
            <a:fillRect/>
          </a:stretch>
        </p:blipFill>
        <p:spPr>
          <a:xfrm>
            <a:off x="210562" y="2832080"/>
            <a:ext cx="1076190" cy="647619"/>
          </a:xfrm>
          <a:prstGeom prst="rect">
            <a:avLst/>
          </a:prstGeom>
        </p:spPr>
      </p:pic>
      <p:cxnSp>
        <p:nvCxnSpPr>
          <p:cNvPr id="15" name="直接箭头连接符 14"/>
          <p:cNvCxnSpPr/>
          <p:nvPr/>
        </p:nvCxnSpPr>
        <p:spPr>
          <a:xfrm flipH="1">
            <a:off x="990660" y="6056332"/>
            <a:ext cx="4023124" cy="1970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0109" y="1578025"/>
            <a:ext cx="790575"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右箭头 27"/>
          <p:cNvSpPr/>
          <p:nvPr/>
        </p:nvSpPr>
        <p:spPr>
          <a:xfrm>
            <a:off x="2391357" y="1662819"/>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右箭头 31"/>
          <p:cNvSpPr/>
          <p:nvPr/>
        </p:nvSpPr>
        <p:spPr>
          <a:xfrm>
            <a:off x="3634386" y="1677545"/>
            <a:ext cx="431761" cy="4165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5" name="图片 34"/>
          <p:cNvPicPr>
            <a:picLocks noChangeAspect="1"/>
          </p:cNvPicPr>
          <p:nvPr/>
        </p:nvPicPr>
        <p:blipFill>
          <a:blip r:embed="rId7"/>
          <a:stretch>
            <a:fillRect/>
          </a:stretch>
        </p:blipFill>
        <p:spPr>
          <a:xfrm>
            <a:off x="1302229" y="1637665"/>
            <a:ext cx="1160188" cy="360447"/>
          </a:xfrm>
          <a:prstGeom prst="rect">
            <a:avLst/>
          </a:prstGeom>
        </p:spPr>
      </p:pic>
      <p:pic>
        <p:nvPicPr>
          <p:cNvPr id="36" name="图片 35"/>
          <p:cNvPicPr>
            <a:picLocks noChangeAspect="1"/>
          </p:cNvPicPr>
          <p:nvPr/>
        </p:nvPicPr>
        <p:blipFill>
          <a:blip r:embed="rId8"/>
          <a:stretch>
            <a:fillRect/>
          </a:stretch>
        </p:blipFill>
        <p:spPr>
          <a:xfrm>
            <a:off x="2794419" y="1301867"/>
            <a:ext cx="876639" cy="994397"/>
          </a:xfrm>
          <a:prstGeom prst="rect">
            <a:avLst/>
          </a:prstGeom>
        </p:spPr>
      </p:pic>
      <p:sp>
        <p:nvSpPr>
          <p:cNvPr id="37" name="右箭头 36"/>
          <p:cNvSpPr/>
          <p:nvPr/>
        </p:nvSpPr>
        <p:spPr>
          <a:xfrm>
            <a:off x="907140" y="1677545"/>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9"/>
          <a:stretch>
            <a:fillRect/>
          </a:stretch>
        </p:blipFill>
        <p:spPr>
          <a:xfrm>
            <a:off x="2402630" y="2339742"/>
            <a:ext cx="946944" cy="432554"/>
          </a:xfrm>
          <a:prstGeom prst="rect">
            <a:avLst/>
          </a:prstGeom>
        </p:spPr>
      </p:pic>
      <p:pic>
        <p:nvPicPr>
          <p:cNvPr id="3" name="图片 2"/>
          <p:cNvPicPr>
            <a:picLocks noChangeAspect="1"/>
          </p:cNvPicPr>
          <p:nvPr/>
        </p:nvPicPr>
        <p:blipFill>
          <a:blip r:embed="rId10"/>
          <a:stretch>
            <a:fillRect/>
          </a:stretch>
        </p:blipFill>
        <p:spPr>
          <a:xfrm>
            <a:off x="4056198" y="1180577"/>
            <a:ext cx="2485544" cy="2525054"/>
          </a:xfrm>
          <a:prstGeom prst="rect">
            <a:avLst/>
          </a:prstGeom>
        </p:spPr>
      </p:pic>
      <p:pic>
        <p:nvPicPr>
          <p:cNvPr id="4" name="图片 3"/>
          <p:cNvPicPr>
            <a:picLocks noChangeAspect="1"/>
          </p:cNvPicPr>
          <p:nvPr/>
        </p:nvPicPr>
        <p:blipFill>
          <a:blip r:embed="rId11"/>
          <a:stretch>
            <a:fillRect/>
          </a:stretch>
        </p:blipFill>
        <p:spPr>
          <a:xfrm>
            <a:off x="1843090" y="3032734"/>
            <a:ext cx="2148072" cy="361422"/>
          </a:xfrm>
          <a:prstGeom prst="rect">
            <a:avLst/>
          </a:prstGeom>
        </p:spPr>
      </p:pic>
      <p:sp>
        <p:nvSpPr>
          <p:cNvPr id="16" name="灯片编号占位符 15"/>
          <p:cNvSpPr>
            <a:spLocks noGrp="1"/>
          </p:cNvSpPr>
          <p:nvPr>
            <p:ph type="sldNum" sz="quarter" idx="12"/>
          </p:nvPr>
        </p:nvSpPr>
        <p:spPr/>
        <p:txBody>
          <a:bodyPr/>
          <a:lstStyle/>
          <a:p>
            <a:fld id="{5A20763C-05F2-4086-B027-6D92EC48C3F9}" type="slidenum">
              <a:rPr lang="zh-CN" altLang="en-US" smtClean="0"/>
              <a:pPr/>
              <a:t>19</a:t>
            </a:fld>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800" dirty="0" smtClean="0">
                <a:latin typeface="微软雅黑" pitchFamily="34" charset="-122"/>
                <a:ea typeface="微软雅黑" pitchFamily="34" charset="-122"/>
              </a:rPr>
              <a:t>第一篇：主界面介绍</a:t>
            </a:r>
            <a:endParaRPr lang="zh-CN" altLang="en-US" sz="4800" dirty="0">
              <a:latin typeface="微软雅黑" pitchFamily="34" charset="-122"/>
              <a:ea typeface="微软雅黑" pitchFamily="34" charset="-122"/>
            </a:endParaRPr>
          </a:p>
        </p:txBody>
      </p:sp>
      <p:sp>
        <p:nvSpPr>
          <p:cNvPr id="3" name="内容占位符 2"/>
          <p:cNvSpPr>
            <a:spLocks noGrp="1"/>
          </p:cNvSpPr>
          <p:nvPr>
            <p:ph idx="1"/>
          </p:nvPr>
        </p:nvSpPr>
        <p:spPr>
          <a:xfrm>
            <a:off x="683568" y="1412776"/>
            <a:ext cx="4464496" cy="4597971"/>
          </a:xfrm>
        </p:spPr>
        <p:txBody>
          <a:bodyPr>
            <a:normAutofit/>
          </a:bodyPr>
          <a:lstStyle/>
          <a:p>
            <a:pPr marL="514350" indent="-514350">
              <a:lnSpc>
                <a:spcPct val="250000"/>
              </a:lnSpc>
              <a:buFont typeface="+mj-lt"/>
              <a:buAutoNum type="arabicPeriod"/>
            </a:pPr>
            <a:r>
              <a:rPr lang="zh-CN" altLang="en-US" sz="3600" dirty="0">
                <a:solidFill>
                  <a:srgbClr val="0070C0"/>
                </a:solidFill>
                <a:latin typeface="微软雅黑" pitchFamily="34" charset="-122"/>
                <a:ea typeface="微软雅黑" pitchFamily="34" charset="-122"/>
              </a:rPr>
              <a:t>功能</a:t>
            </a:r>
            <a:r>
              <a:rPr lang="zh-CN" altLang="en-US" sz="3600" dirty="0" smtClean="0">
                <a:solidFill>
                  <a:srgbClr val="0070C0"/>
                </a:solidFill>
                <a:latin typeface="微软雅黑" pitchFamily="34" charset="-122"/>
                <a:ea typeface="微软雅黑" pitchFamily="34" charset="-122"/>
              </a:rPr>
              <a:t>区域</a:t>
            </a:r>
            <a:endParaRPr lang="en-US" altLang="zh-CN" sz="3600" dirty="0" smtClean="0">
              <a:solidFill>
                <a:srgbClr val="0070C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FF0000"/>
                </a:solidFill>
                <a:latin typeface="微软雅黑" pitchFamily="34" charset="-122"/>
                <a:ea typeface="微软雅黑" pitchFamily="34" charset="-122"/>
              </a:rPr>
              <a:t>公式列表区域</a:t>
            </a:r>
            <a:endParaRPr lang="en-US" altLang="zh-CN" sz="3600" dirty="0" smtClean="0">
              <a:solidFill>
                <a:srgbClr val="FF000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00B050"/>
                </a:solidFill>
                <a:latin typeface="微软雅黑" pitchFamily="34" charset="-122"/>
                <a:ea typeface="微软雅黑" pitchFamily="34" charset="-122"/>
              </a:rPr>
              <a:t>历史</a:t>
            </a:r>
            <a:r>
              <a:rPr lang="zh-CN" altLang="en-US" sz="3600" dirty="0">
                <a:solidFill>
                  <a:srgbClr val="00B050"/>
                </a:solidFill>
                <a:latin typeface="微软雅黑" pitchFamily="34" charset="-122"/>
                <a:ea typeface="微软雅黑" pitchFamily="34" charset="-122"/>
              </a:rPr>
              <a:t>号码列表区域</a:t>
            </a:r>
          </a:p>
        </p:txBody>
      </p:sp>
      <p:sp>
        <p:nvSpPr>
          <p:cNvPr id="11" name="日期占位符 4"/>
          <p:cNvSpPr>
            <a:spLocks noGrp="1"/>
          </p:cNvSpPr>
          <p:nvPr>
            <p:ph type="dt" sz="half" idx="10"/>
          </p:nvPr>
        </p:nvSpPr>
        <p:spPr/>
        <p:txBody>
          <a:bodyPr/>
          <a:lstStyle/>
          <a:p>
            <a:fld id="{0FFB7081-67D6-4592-B6CD-A8AE13A8D154}" type="datetime1">
              <a:rPr lang="zh-CN" altLang="en-US" smtClean="0"/>
              <a:t>2018-3-14</a:t>
            </a:fld>
            <a:endParaRPr lang="zh-CN" altLang="en-US" dirty="0"/>
          </a:p>
        </p:txBody>
      </p:sp>
      <p:sp>
        <p:nvSpPr>
          <p:cNvPr id="14"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4" name="Rectangle 4"/>
          <p:cNvSpPr>
            <a:spLocks noChangeArrowheads="1"/>
          </p:cNvSpPr>
          <p:nvPr/>
        </p:nvSpPr>
        <p:spPr bwMode="auto">
          <a:xfrm>
            <a:off x="4788024" y="2204864"/>
            <a:ext cx="1656184" cy="1008111"/>
          </a:xfrm>
          <a:prstGeom prst="rect">
            <a:avLst/>
          </a:prstGeom>
          <a:noFill/>
          <a:ln w="9525">
            <a:solidFill>
              <a:schemeClr val="tx1"/>
            </a:solidFill>
            <a:miter lim="800000"/>
            <a:headEnd/>
            <a:tailEnd/>
          </a:ln>
        </p:spPr>
        <p:txBody>
          <a:bodyPr wrap="none" anchor="b"/>
          <a:lstStyle/>
          <a:p>
            <a:pPr algn="ctr"/>
            <a:r>
              <a:rPr lang="en-US" altLang="zh-CN" sz="2400" dirty="0" smtClean="0">
                <a:solidFill>
                  <a:srgbClr val="0070C0"/>
                </a:solidFill>
                <a:latin typeface="微软雅黑" pitchFamily="34" charset="-122"/>
                <a:ea typeface="微软雅黑" pitchFamily="34" charset="-122"/>
              </a:rPr>
              <a:t>1.</a:t>
            </a:r>
            <a:r>
              <a:rPr lang="zh-CN" altLang="en-US" sz="2400" dirty="0" smtClean="0">
                <a:solidFill>
                  <a:srgbClr val="0070C0"/>
                </a:solidFill>
                <a:latin typeface="微软雅黑" pitchFamily="34" charset="-122"/>
                <a:ea typeface="微软雅黑" pitchFamily="34" charset="-122"/>
              </a:rPr>
              <a:t>功能区域</a:t>
            </a:r>
            <a:endParaRPr lang="en-US" altLang="zh-CN" sz="2400" dirty="0" smtClean="0">
              <a:solidFill>
                <a:srgbClr val="0070C0"/>
              </a:solidFill>
              <a:latin typeface="微软雅黑" pitchFamily="34" charset="-122"/>
              <a:ea typeface="微软雅黑" pitchFamily="34" charset="-122"/>
            </a:endParaRPr>
          </a:p>
          <a:p>
            <a:pPr algn="ctr"/>
            <a:endParaRPr lang="zh-CN" altLang="en-US" b="1" dirty="0">
              <a:latin typeface="微软雅黑" pitchFamily="34" charset="-122"/>
              <a:ea typeface="微软雅黑" pitchFamily="34" charset="-122"/>
            </a:endParaRPr>
          </a:p>
        </p:txBody>
      </p:sp>
      <p:sp>
        <p:nvSpPr>
          <p:cNvPr id="5" name="Rectangle 5"/>
          <p:cNvSpPr>
            <a:spLocks noChangeArrowheads="1"/>
          </p:cNvSpPr>
          <p:nvPr/>
        </p:nvSpPr>
        <p:spPr bwMode="auto">
          <a:xfrm>
            <a:off x="6444208" y="2204864"/>
            <a:ext cx="1656184" cy="2304256"/>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00B050"/>
                </a:solidFill>
                <a:latin typeface="微软雅黑" pitchFamily="34" charset="-122"/>
                <a:ea typeface="微软雅黑" pitchFamily="34" charset="-122"/>
              </a:rPr>
              <a:t>3.</a:t>
            </a:r>
            <a:r>
              <a:rPr lang="zh-CN" altLang="en-US" sz="2400" dirty="0" smtClean="0">
                <a:solidFill>
                  <a:srgbClr val="00B050"/>
                </a:solidFill>
                <a:latin typeface="微软雅黑" pitchFamily="34" charset="-122"/>
                <a:ea typeface="微软雅黑" pitchFamily="34" charset="-122"/>
              </a:rPr>
              <a:t>历史号码</a:t>
            </a:r>
            <a:endParaRPr lang="en-US" altLang="zh-CN" sz="2400" dirty="0" smtClean="0">
              <a:solidFill>
                <a:srgbClr val="00B050"/>
              </a:solidFill>
              <a:latin typeface="微软雅黑" pitchFamily="34" charset="-122"/>
              <a:ea typeface="微软雅黑" pitchFamily="34" charset="-122"/>
            </a:endParaRPr>
          </a:p>
          <a:p>
            <a:pPr marL="514350" indent="-514350" algn="ctr"/>
            <a:r>
              <a:rPr lang="zh-CN" altLang="en-US" sz="2400" dirty="0" smtClean="0">
                <a:solidFill>
                  <a:srgbClr val="00B050"/>
                </a:solidFill>
                <a:latin typeface="微软雅黑" pitchFamily="34" charset="-122"/>
                <a:ea typeface="微软雅黑" pitchFamily="34" charset="-122"/>
              </a:rPr>
              <a:t>列表区域</a:t>
            </a:r>
            <a:endParaRPr lang="zh-CN" altLang="en-US" sz="2400" dirty="0">
              <a:solidFill>
                <a:srgbClr val="00B050"/>
              </a:solidFill>
              <a:latin typeface="微软雅黑" pitchFamily="34" charset="-122"/>
              <a:ea typeface="微软雅黑" pitchFamily="34" charset="-122"/>
            </a:endParaRPr>
          </a:p>
        </p:txBody>
      </p:sp>
      <p:sp>
        <p:nvSpPr>
          <p:cNvPr id="6" name="Rectangle 6"/>
          <p:cNvSpPr>
            <a:spLocks noChangeArrowheads="1"/>
          </p:cNvSpPr>
          <p:nvPr/>
        </p:nvSpPr>
        <p:spPr bwMode="auto">
          <a:xfrm>
            <a:off x="4788024" y="3212976"/>
            <a:ext cx="1656184" cy="1296144"/>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FF0000"/>
                </a:solidFill>
                <a:latin typeface="微软雅黑" pitchFamily="34" charset="-122"/>
                <a:ea typeface="微软雅黑" pitchFamily="34" charset="-122"/>
              </a:rPr>
              <a:t>2.</a:t>
            </a:r>
            <a:r>
              <a:rPr lang="zh-CN" altLang="en-US" sz="2400" dirty="0" smtClean="0">
                <a:solidFill>
                  <a:srgbClr val="FF0000"/>
                </a:solidFill>
                <a:latin typeface="微软雅黑" pitchFamily="34" charset="-122"/>
                <a:ea typeface="微软雅黑" pitchFamily="34" charset="-122"/>
              </a:rPr>
              <a:t>公式列</a:t>
            </a:r>
            <a:endParaRPr lang="en-US" altLang="zh-CN" sz="2400" dirty="0" smtClean="0">
              <a:solidFill>
                <a:srgbClr val="FF0000"/>
              </a:solidFill>
              <a:latin typeface="微软雅黑" pitchFamily="34" charset="-122"/>
              <a:ea typeface="微软雅黑" pitchFamily="34" charset="-122"/>
            </a:endParaRPr>
          </a:p>
          <a:p>
            <a:pPr marL="514350" indent="-514350" algn="ctr"/>
            <a:r>
              <a:rPr lang="zh-CN" altLang="en-US" sz="2400" dirty="0" smtClean="0">
                <a:solidFill>
                  <a:srgbClr val="FF0000"/>
                </a:solidFill>
                <a:latin typeface="微软雅黑" pitchFamily="34" charset="-122"/>
                <a:ea typeface="微软雅黑" pitchFamily="34" charset="-122"/>
              </a:rPr>
              <a:t>表区域</a:t>
            </a:r>
            <a:endParaRPr lang="en-US" altLang="zh-CN" sz="2400" dirty="0" smtClean="0">
              <a:solidFill>
                <a:srgbClr val="FF0000"/>
              </a:solidFill>
              <a:latin typeface="微软雅黑" pitchFamily="34" charset="-122"/>
              <a:ea typeface="微软雅黑" pitchFamily="34" charset="-122"/>
            </a:endParaRPr>
          </a:p>
        </p:txBody>
      </p:sp>
      <p:sp>
        <p:nvSpPr>
          <p:cNvPr id="9" name="流程图: 过程 8"/>
          <p:cNvSpPr/>
          <p:nvPr/>
        </p:nvSpPr>
        <p:spPr>
          <a:xfrm>
            <a:off x="4788024" y="1772816"/>
            <a:ext cx="3312368" cy="273630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932040" y="1844824"/>
            <a:ext cx="3240360" cy="338554"/>
          </a:xfrm>
          <a:prstGeom prst="rect">
            <a:avLst/>
          </a:prstGeom>
          <a:noFill/>
        </p:spPr>
        <p:txBody>
          <a:bodyPr wrap="square" rtlCol="0">
            <a:spAutoFit/>
          </a:bodyPr>
          <a:lstStyle/>
          <a:p>
            <a:r>
              <a:rPr lang="zh-CN" altLang="en-US" sz="1600" dirty="0" smtClean="0"/>
              <a:t>主窗口</a:t>
            </a:r>
            <a:endParaRPr lang="zh-CN" altLang="en-US" sz="1600" dirty="0"/>
          </a:p>
        </p:txBody>
      </p:sp>
      <p:sp>
        <p:nvSpPr>
          <p:cNvPr id="8" name="灯片编号占位符 7"/>
          <p:cNvSpPr>
            <a:spLocks noGrp="1"/>
          </p:cNvSpPr>
          <p:nvPr>
            <p:ph type="sldNum" sz="quarter" idx="12"/>
          </p:nvPr>
        </p:nvSpPr>
        <p:spPr/>
        <p:txBody>
          <a:bodyPr/>
          <a:lstStyle/>
          <a:p>
            <a:fld id="{5A20763C-05F2-4086-B027-6D92EC48C3F9}" type="slidenum">
              <a:rPr lang="zh-CN" altLang="en-US" smtClean="0"/>
              <a:pPr/>
              <a:t>2</a:t>
            </a:fld>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微软雅黑" pitchFamily="34" charset="-122"/>
                <a:ea typeface="微软雅黑" pitchFamily="34" charset="-122"/>
              </a:rPr>
              <a:t>1.</a:t>
            </a:r>
            <a:r>
              <a:rPr lang="zh-CN" altLang="en-US" dirty="0" smtClean="0">
                <a:solidFill>
                  <a:schemeClr val="tx2"/>
                </a:solidFill>
                <a:latin typeface="微软雅黑" pitchFamily="34" charset="-122"/>
                <a:ea typeface="微软雅黑" pitchFamily="34" charset="-122"/>
              </a:rPr>
              <a:t>功能区域</a:t>
            </a:r>
            <a:r>
              <a:rPr lang="zh-CN" altLang="en-US" dirty="0">
                <a:latin typeface="微软雅黑" pitchFamily="34" charset="-122"/>
                <a:ea typeface="微软雅黑" pitchFamily="34" charset="-122"/>
              </a:rPr>
              <a:t>分布情况</a:t>
            </a:r>
          </a:p>
        </p:txBody>
      </p:sp>
      <p:sp>
        <p:nvSpPr>
          <p:cNvPr id="4" name="日期占位符 4"/>
          <p:cNvSpPr>
            <a:spLocks noGrp="1"/>
          </p:cNvSpPr>
          <p:nvPr>
            <p:ph type="dt" sz="half" idx="10"/>
          </p:nvPr>
        </p:nvSpPr>
        <p:spPr/>
        <p:txBody>
          <a:bodyPr/>
          <a:lstStyle/>
          <a:p>
            <a:fld id="{E3529ED6-7046-4C8D-8467-16FD8D654634}" type="datetime1">
              <a:rPr lang="zh-CN" altLang="en-US" smtClean="0"/>
              <a:t>2018-3-14</a:t>
            </a:fld>
            <a:endParaRPr lang="zh-CN" altLang="en-US" dirty="0"/>
          </a:p>
        </p:txBody>
      </p:sp>
      <p:sp>
        <p:nvSpPr>
          <p:cNvPr id="7"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pic>
        <p:nvPicPr>
          <p:cNvPr id="5" name="图片 4"/>
          <p:cNvPicPr>
            <a:picLocks noChangeAspect="1"/>
          </p:cNvPicPr>
          <p:nvPr/>
        </p:nvPicPr>
        <p:blipFill>
          <a:blip r:embed="rId2"/>
          <a:stretch>
            <a:fillRect/>
          </a:stretch>
        </p:blipFill>
        <p:spPr>
          <a:xfrm>
            <a:off x="797367" y="1988840"/>
            <a:ext cx="7883966" cy="2799041"/>
          </a:xfrm>
          <a:prstGeom prst="rect">
            <a:avLst/>
          </a:prstGeom>
        </p:spPr>
      </p:pic>
      <p:sp>
        <p:nvSpPr>
          <p:cNvPr id="8" name="灯片编号占位符 7"/>
          <p:cNvSpPr>
            <a:spLocks noGrp="1"/>
          </p:cNvSpPr>
          <p:nvPr>
            <p:ph type="sldNum" sz="quarter" idx="12"/>
          </p:nvPr>
        </p:nvSpPr>
        <p:spPr/>
        <p:txBody>
          <a:bodyPr/>
          <a:lstStyle/>
          <a:p>
            <a:fld id="{5A20763C-05F2-4086-B027-6D92EC48C3F9}" type="slidenum">
              <a:rPr lang="zh-CN" altLang="en-US" smtClean="0"/>
              <a:pPr/>
              <a:t>3</a:t>
            </a:fld>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sz="half" idx="10"/>
          </p:nvPr>
        </p:nvSpPr>
        <p:spPr>
          <a:xfrm>
            <a:off x="457200" y="6356350"/>
            <a:ext cx="2133600" cy="365125"/>
          </a:xfrm>
        </p:spPr>
        <p:txBody>
          <a:bodyPr/>
          <a:lstStyle/>
          <a:p>
            <a:fld id="{C2DD5072-1DEB-428C-8E6B-331476394724}" type="datetime1">
              <a:rPr lang="zh-CN" altLang="en-US" smtClean="0"/>
              <a:t>2018-3-14</a:t>
            </a:fld>
            <a:endParaRPr lang="zh-CN" altLang="en-US"/>
          </a:p>
        </p:txBody>
      </p:sp>
      <p:sp>
        <p:nvSpPr>
          <p:cNvPr id="10" name="标题 1"/>
          <p:cNvSpPr>
            <a:spLocks noGrp="1"/>
          </p:cNvSpPr>
          <p:nvPr>
            <p:ph type="title"/>
          </p:nvPr>
        </p:nvSpPr>
        <p:spPr>
          <a:xfrm>
            <a:off x="457200" y="274638"/>
            <a:ext cx="8229600" cy="1143000"/>
          </a:xfrm>
        </p:spPr>
        <p:txBody>
          <a:bodyPr/>
          <a:lstStyle/>
          <a:p>
            <a:r>
              <a:rPr lang="zh-CN" altLang="en-US" dirty="0" smtClean="0">
                <a:latin typeface="微软雅黑" pitchFamily="34" charset="-122"/>
                <a:ea typeface="微软雅黑" pitchFamily="34" charset="-122"/>
              </a:rPr>
              <a:t>彩票种类的切换</a:t>
            </a:r>
            <a:endParaRPr lang="zh-CN" altLang="en-US" dirty="0">
              <a:latin typeface="微软雅黑" pitchFamily="34" charset="-122"/>
              <a:ea typeface="微软雅黑" pitchFamily="34" charset="-122"/>
            </a:endParaRPr>
          </a:p>
        </p:txBody>
      </p:sp>
      <p:sp>
        <p:nvSpPr>
          <p:cNvPr id="11" name="日期占位符 4"/>
          <p:cNvSpPr txBox="1">
            <a:spLocks/>
          </p:cNvSpPr>
          <p:nvPr/>
        </p:nvSpPr>
        <p:spPr>
          <a:xfrm>
            <a:off x="457200" y="6356350"/>
            <a:ext cx="21336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1C7EB33-17D8-4DA0-A5FF-249211419B45}" type="datetime1">
              <a:rPr lang="zh-CN" altLang="en-US" smtClean="0"/>
              <a:pPr/>
              <a:t>2018-3-14</a:t>
            </a:fld>
            <a:endParaRPr lang="zh-CN" altLang="en-US" dirty="0"/>
          </a:p>
        </p:txBody>
      </p:sp>
      <p:sp>
        <p:nvSpPr>
          <p:cNvPr id="12" name="页脚占位符 5"/>
          <p:cNvSpPr txBox="1">
            <a:spLocks/>
          </p:cNvSpPr>
          <p:nvPr/>
        </p:nvSpPr>
        <p:spPr>
          <a:xfrm>
            <a:off x="3124200" y="635635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t>乐</a:t>
            </a:r>
            <a:r>
              <a:rPr lang="zh-CN" altLang="en-US" dirty="0" smtClean="0"/>
              <a:t>透</a:t>
            </a:r>
            <a:r>
              <a:rPr lang="zh-CN" altLang="en-US" dirty="0" smtClean="0"/>
              <a:t>选</a:t>
            </a:r>
            <a:r>
              <a:rPr lang="en-US" altLang="zh-CN" dirty="0"/>
              <a:t>5</a:t>
            </a:r>
            <a:r>
              <a:rPr lang="zh-CN" altLang="en-US" dirty="0" smtClean="0"/>
              <a:t>极限公式</a:t>
            </a:r>
            <a:r>
              <a:rPr lang="zh-CN" altLang="en-US" dirty="0" smtClean="0"/>
              <a:t>精算师</a:t>
            </a:r>
            <a:endParaRPr lang="zh-CN" altLang="en-US" dirty="0"/>
          </a:p>
        </p:txBody>
      </p:sp>
      <p:sp>
        <p:nvSpPr>
          <p:cNvPr id="14" name="Rectangle 4"/>
          <p:cNvSpPr>
            <a:spLocks noChangeArrowheads="1"/>
          </p:cNvSpPr>
          <p:nvPr/>
        </p:nvSpPr>
        <p:spPr bwMode="auto">
          <a:xfrm>
            <a:off x="611561" y="5392343"/>
            <a:ext cx="5941640" cy="738063"/>
          </a:xfrm>
          <a:prstGeom prst="rect">
            <a:avLst/>
          </a:prstGeom>
          <a:noFill/>
          <a:ln w="9525">
            <a:noFill/>
            <a:miter lim="800000"/>
            <a:headEnd/>
            <a:tailEnd/>
          </a:ln>
        </p:spPr>
        <p:txBody>
          <a:bodyPr wrap="none" anchor="ctr"/>
          <a:lstStyle/>
          <a:p>
            <a:r>
              <a:rPr lang="en-US" altLang="zh-CN" sz="1200" dirty="0" smtClean="0">
                <a:latin typeface="微软雅黑" pitchFamily="34" charset="-122"/>
                <a:ea typeface="微软雅黑" pitchFamily="34" charset="-122"/>
              </a:rPr>
              <a:t>1</a:t>
            </a:r>
            <a:r>
              <a:rPr lang="zh-CN" altLang="en-US" sz="1200" dirty="0" smtClean="0">
                <a:latin typeface="微软雅黑" pitchFamily="34" charset="-122"/>
                <a:ea typeface="微软雅黑" pitchFamily="34" charset="-122"/>
              </a:rPr>
              <a:t>）点击“软件设置按钮</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，打开设置菜单，在彩种选择子菜单选择对应的彩票类型；</a:t>
            </a:r>
            <a:endParaRPr lang="en-US" altLang="zh-CN" sz="1200" dirty="0" smtClean="0">
              <a:latin typeface="微软雅黑" pitchFamily="34" charset="-122"/>
              <a:ea typeface="微软雅黑" pitchFamily="34" charset="-122"/>
            </a:endParaRPr>
          </a:p>
          <a:p>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）软件支持华东、福建、河南、湖北、河北、广东、浙江、黑龙江等多</a:t>
            </a:r>
            <a:r>
              <a:rPr lang="zh-CN" altLang="en-US" sz="1200" dirty="0">
                <a:latin typeface="微软雅黑" pitchFamily="34" charset="-122"/>
                <a:ea typeface="微软雅黑" pitchFamily="34" charset="-122"/>
              </a:rPr>
              <a:t>地</a:t>
            </a:r>
            <a:r>
              <a:rPr lang="zh-CN" altLang="en-US" sz="1200" dirty="0" smtClean="0">
                <a:latin typeface="微软雅黑" pitchFamily="34" charset="-122"/>
                <a:ea typeface="微软雅黑" pitchFamily="34" charset="-122"/>
              </a:rPr>
              <a:t>选</a:t>
            </a:r>
            <a:r>
              <a:rPr lang="en-US" altLang="zh-CN" sz="1200" dirty="0" smtClean="0">
                <a:latin typeface="微软雅黑" pitchFamily="34" charset="-122"/>
                <a:ea typeface="微软雅黑" pitchFamily="34" charset="-122"/>
              </a:rPr>
              <a:t>5</a:t>
            </a:r>
            <a:r>
              <a:rPr lang="zh-CN" altLang="en-US" sz="1200" dirty="0" smtClean="0">
                <a:latin typeface="微软雅黑" pitchFamily="34" charset="-122"/>
                <a:ea typeface="微软雅黑" pitchFamily="34" charset="-122"/>
              </a:rPr>
              <a:t>型</a:t>
            </a:r>
            <a:r>
              <a:rPr lang="zh-CN" altLang="en-US" sz="1200" dirty="0">
                <a:latin typeface="微软雅黑" pitchFamily="34" charset="-122"/>
                <a:ea typeface="微软雅黑" pitchFamily="34" charset="-122"/>
              </a:rPr>
              <a:t>乐透彩票；</a:t>
            </a:r>
            <a:endParaRPr lang="en-US" altLang="zh-CN" sz="1200" dirty="0">
              <a:latin typeface="微软雅黑" pitchFamily="34" charset="-122"/>
              <a:ea typeface="微软雅黑" pitchFamily="34" charset="-122"/>
            </a:endParaRPr>
          </a:p>
          <a:p>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）如果切换了彩票类型，原来的历史号码需要清除之后</a:t>
            </a:r>
            <a:r>
              <a:rPr lang="zh-CN" altLang="en-US" sz="1200" dirty="0" smtClean="0">
                <a:latin typeface="微软雅黑" pitchFamily="34" charset="-122"/>
                <a:ea typeface="微软雅黑" pitchFamily="34" charset="-122"/>
              </a:rPr>
              <a:t>再点“开奖历史号在线更新”。</a:t>
            </a:r>
            <a:endParaRPr lang="zh-CN" altLang="en-US" sz="1200" dirty="0">
              <a:latin typeface="微软雅黑" pitchFamily="34" charset="-122"/>
              <a:ea typeface="微软雅黑" pitchFamily="34" charset="-122"/>
            </a:endParaRPr>
          </a:p>
        </p:txBody>
      </p:sp>
      <p:pic>
        <p:nvPicPr>
          <p:cNvPr id="15" name="图片 14"/>
          <p:cNvPicPr>
            <a:picLocks noChangeAspect="1"/>
          </p:cNvPicPr>
          <p:nvPr/>
        </p:nvPicPr>
        <p:blipFill>
          <a:blip r:embed="rId2"/>
          <a:stretch>
            <a:fillRect/>
          </a:stretch>
        </p:blipFill>
        <p:spPr>
          <a:xfrm>
            <a:off x="7150162" y="5331720"/>
            <a:ext cx="1139573" cy="911658"/>
          </a:xfrm>
          <a:prstGeom prst="rect">
            <a:avLst/>
          </a:prstGeom>
        </p:spPr>
      </p:pic>
      <p:sp>
        <p:nvSpPr>
          <p:cNvPr id="16" name="下箭头 15"/>
          <p:cNvSpPr/>
          <p:nvPr/>
        </p:nvSpPr>
        <p:spPr>
          <a:xfrm>
            <a:off x="7551760" y="4991241"/>
            <a:ext cx="336376" cy="3404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3"/>
          <a:stretch>
            <a:fillRect/>
          </a:stretch>
        </p:blipFill>
        <p:spPr>
          <a:xfrm>
            <a:off x="457200" y="1976050"/>
            <a:ext cx="4752476" cy="3015191"/>
          </a:xfrm>
          <a:prstGeom prst="rect">
            <a:avLst/>
          </a:prstGeom>
        </p:spPr>
      </p:pic>
      <p:pic>
        <p:nvPicPr>
          <p:cNvPr id="18" name="图片 17"/>
          <p:cNvPicPr>
            <a:picLocks noChangeAspect="1"/>
          </p:cNvPicPr>
          <p:nvPr/>
        </p:nvPicPr>
        <p:blipFill>
          <a:blip r:embed="rId4"/>
          <a:stretch>
            <a:fillRect/>
          </a:stretch>
        </p:blipFill>
        <p:spPr>
          <a:xfrm>
            <a:off x="5760058" y="1982321"/>
            <a:ext cx="2529677" cy="3008920"/>
          </a:xfrm>
          <a:prstGeom prst="rect">
            <a:avLst/>
          </a:prstGeom>
        </p:spPr>
      </p:pic>
      <p:sp>
        <p:nvSpPr>
          <p:cNvPr id="19" name="右箭头 18"/>
          <p:cNvSpPr/>
          <p:nvPr/>
        </p:nvSpPr>
        <p:spPr>
          <a:xfrm>
            <a:off x="5219745" y="3215511"/>
            <a:ext cx="540313"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页脚占位符 19"/>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a:p>
        </p:txBody>
      </p:sp>
      <p:sp>
        <p:nvSpPr>
          <p:cNvPr id="22" name="灯片编号占位符 21"/>
          <p:cNvSpPr>
            <a:spLocks noGrp="1"/>
          </p:cNvSpPr>
          <p:nvPr>
            <p:ph type="sldNum" sz="quarter" idx="12"/>
          </p:nvPr>
        </p:nvSpPr>
        <p:spPr/>
        <p:txBody>
          <a:bodyPr/>
          <a:lstStyle/>
          <a:p>
            <a:fld id="{5A20763C-05F2-4086-B027-6D92EC48C3F9}" type="slidenum">
              <a:rPr lang="zh-CN" altLang="en-US" smtClean="0"/>
              <a:pPr/>
              <a:t>4</a:t>
            </a:fld>
            <a:endParaRPr lang="zh-CN" altLang="en-US"/>
          </a:p>
        </p:txBody>
      </p:sp>
    </p:spTree>
    <p:extLst>
      <p:ext uri="{BB962C8B-B14F-4D97-AF65-F5344CB8AC3E}">
        <p14:creationId xmlns:p14="http://schemas.microsoft.com/office/powerpoint/2010/main" val="237052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历史号码的更新方法</a:t>
            </a:r>
            <a:endParaRPr lang="zh-CN" altLang="en-US" dirty="0">
              <a:latin typeface="微软雅黑" pitchFamily="34" charset="-122"/>
              <a:ea typeface="微软雅黑" pitchFamily="34" charset="-122"/>
            </a:endParaRPr>
          </a:p>
        </p:txBody>
      </p:sp>
      <p:sp>
        <p:nvSpPr>
          <p:cNvPr id="17" name="日期占位符 4"/>
          <p:cNvSpPr>
            <a:spLocks noGrp="1"/>
          </p:cNvSpPr>
          <p:nvPr>
            <p:ph type="dt" sz="half" idx="10"/>
          </p:nvPr>
        </p:nvSpPr>
        <p:spPr/>
        <p:txBody>
          <a:bodyPr/>
          <a:lstStyle/>
          <a:p>
            <a:fld id="{566D055B-BB66-4A06-851E-AC4A79581605}" type="datetime1">
              <a:rPr lang="zh-CN" altLang="en-US" smtClean="0"/>
              <a:t>2018-3-14</a:t>
            </a:fld>
            <a:endParaRPr lang="zh-CN" altLang="en-US" dirty="0"/>
          </a:p>
        </p:txBody>
      </p:sp>
      <p:sp>
        <p:nvSpPr>
          <p:cNvPr id="23"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7" name="Rectangle 4"/>
          <p:cNvSpPr>
            <a:spLocks noChangeArrowheads="1"/>
          </p:cNvSpPr>
          <p:nvPr/>
        </p:nvSpPr>
        <p:spPr bwMode="auto">
          <a:xfrm>
            <a:off x="1403648" y="2438871"/>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历史号码文件在线更新</a:t>
            </a:r>
            <a:endParaRPr lang="en-US" altLang="zh-CN" b="1" dirty="0" smtClean="0">
              <a:latin typeface="微软雅黑" pitchFamily="34" charset="-122"/>
              <a:ea typeface="微软雅黑" pitchFamily="34" charset="-122"/>
            </a:endParaRPr>
          </a:p>
          <a:p>
            <a:r>
              <a:rPr lang="en-US" altLang="zh-CN" b="1" dirty="0" smtClean="0">
                <a:solidFill>
                  <a:srgbClr val="FF0000"/>
                </a:solidFill>
                <a:latin typeface="微软雅黑" pitchFamily="34" charset="-122"/>
                <a:ea typeface="微软雅黑" pitchFamily="34" charset="-122"/>
              </a:rPr>
              <a:t>(</a:t>
            </a:r>
            <a:r>
              <a:rPr lang="zh-CN" altLang="en-US" b="1" dirty="0" smtClean="0">
                <a:solidFill>
                  <a:srgbClr val="FF0000"/>
                </a:solidFill>
                <a:latin typeface="微软雅黑" pitchFamily="34" charset="-122"/>
                <a:ea typeface="微软雅黑" pitchFamily="34" charset="-122"/>
              </a:rPr>
              <a:t>推荐）</a:t>
            </a:r>
            <a:endParaRPr lang="zh-CN" altLang="en-US" b="1" dirty="0">
              <a:latin typeface="微软雅黑" pitchFamily="34" charset="-122"/>
              <a:ea typeface="微软雅黑" pitchFamily="34" charset="-122"/>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183" y="4425501"/>
            <a:ext cx="1199993" cy="951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图片 2"/>
          <p:cNvPicPr>
            <a:picLocks noChangeAspect="1"/>
          </p:cNvPicPr>
          <p:nvPr/>
        </p:nvPicPr>
        <p:blipFill>
          <a:blip r:embed="rId3"/>
          <a:stretch>
            <a:fillRect/>
          </a:stretch>
        </p:blipFill>
        <p:spPr>
          <a:xfrm>
            <a:off x="2827427" y="2400822"/>
            <a:ext cx="5813101" cy="814159"/>
          </a:xfrm>
          <a:prstGeom prst="rect">
            <a:avLst/>
          </a:prstGeom>
        </p:spPr>
      </p:pic>
      <p:sp>
        <p:nvSpPr>
          <p:cNvPr id="5" name="灯片编号占位符 4"/>
          <p:cNvSpPr>
            <a:spLocks noGrp="1"/>
          </p:cNvSpPr>
          <p:nvPr>
            <p:ph type="sldNum" sz="quarter" idx="12"/>
          </p:nvPr>
        </p:nvSpPr>
        <p:spPr/>
        <p:txBody>
          <a:bodyPr/>
          <a:lstStyle/>
          <a:p>
            <a:fld id="{5A20763C-05F2-4086-B027-6D92EC48C3F9}" type="slidenum">
              <a:rPr lang="zh-CN" altLang="en-US" smtClean="0"/>
              <a:pPr/>
              <a:t>5</a:t>
            </a:fld>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a:stretch>
            <a:fillRect/>
          </a:stretch>
        </p:blipFill>
        <p:spPr>
          <a:xfrm>
            <a:off x="6059361" y="4127550"/>
            <a:ext cx="2553337" cy="2593925"/>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公式的更新方法</a:t>
            </a:r>
            <a:endParaRPr lang="zh-CN" altLang="en-US" dirty="0">
              <a:latin typeface="微软雅黑" pitchFamily="34" charset="-122"/>
              <a:ea typeface="微软雅黑" pitchFamily="34" charset="-122"/>
            </a:endParaRPr>
          </a:p>
        </p:txBody>
      </p:sp>
      <p:pic>
        <p:nvPicPr>
          <p:cNvPr id="6147" name="Picture 3"/>
          <p:cNvPicPr>
            <a:picLocks noGrp="1" noChangeAspect="1" noChangeArrowheads="1"/>
          </p:cNvPicPr>
          <p:nvPr>
            <p:ph idx="1"/>
          </p:nvPr>
        </p:nvPicPr>
        <p:blipFill>
          <a:blip r:embed="rId4" cstate="print"/>
          <a:srcRect/>
          <a:stretch>
            <a:fillRect/>
          </a:stretch>
        </p:blipFill>
        <p:spPr bwMode="auto">
          <a:xfrm>
            <a:off x="4211960" y="1737096"/>
            <a:ext cx="3960440" cy="521918"/>
          </a:xfrm>
          <a:prstGeom prst="rect">
            <a:avLst/>
          </a:prstGeom>
          <a:noFill/>
          <a:ln w="9525">
            <a:noFill/>
            <a:miter lim="800000"/>
            <a:headEnd/>
            <a:tailEnd/>
          </a:ln>
        </p:spPr>
      </p:pic>
      <p:sp>
        <p:nvSpPr>
          <p:cNvPr id="19" name="日期占位符 4"/>
          <p:cNvSpPr>
            <a:spLocks noGrp="1"/>
          </p:cNvSpPr>
          <p:nvPr>
            <p:ph type="dt" sz="half" idx="10"/>
          </p:nvPr>
        </p:nvSpPr>
        <p:spPr/>
        <p:txBody>
          <a:bodyPr/>
          <a:lstStyle/>
          <a:p>
            <a:fld id="{4BAD32ED-F3DE-4215-8D34-684E4F105C7E}" type="datetime1">
              <a:rPr lang="zh-CN" altLang="en-US" smtClean="0"/>
              <a:t>2018-3-14</a:t>
            </a:fld>
            <a:endParaRPr lang="zh-CN" altLang="en-US" dirty="0"/>
          </a:p>
        </p:txBody>
      </p:sp>
      <p:sp>
        <p:nvSpPr>
          <p:cNvPr id="23"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7" name="Rectangle 4"/>
          <p:cNvSpPr>
            <a:spLocks noChangeArrowheads="1"/>
          </p:cNvSpPr>
          <p:nvPr/>
        </p:nvSpPr>
        <p:spPr bwMode="auto">
          <a:xfrm>
            <a:off x="1331640" y="1700808"/>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8" name="Rectangle 4"/>
          <p:cNvSpPr>
            <a:spLocks noChangeArrowheads="1"/>
          </p:cNvSpPr>
          <p:nvPr/>
        </p:nvSpPr>
        <p:spPr bwMode="auto">
          <a:xfrm>
            <a:off x="1331640" y="3212976"/>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读取公式文本文件</a:t>
            </a:r>
            <a:endParaRPr lang="zh-CN" altLang="en-US" b="1" dirty="0">
              <a:latin typeface="微软雅黑" pitchFamily="34" charset="-122"/>
              <a:ea typeface="微软雅黑" pitchFamily="34" charset="-122"/>
            </a:endParaRP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3.</a:t>
            </a:r>
            <a:r>
              <a:rPr lang="zh-CN" altLang="en-US" b="1" dirty="0" smtClean="0">
                <a:latin typeface="微软雅黑" pitchFamily="34" charset="-122"/>
                <a:ea typeface="微软雅黑" pitchFamily="34" charset="-122"/>
              </a:rPr>
              <a:t>公式搜索（推荐）</a:t>
            </a:r>
            <a:endParaRPr lang="zh-CN" altLang="en-US" b="1" dirty="0">
              <a:latin typeface="微软雅黑" pitchFamily="34" charset="-122"/>
              <a:ea typeface="微软雅黑" pitchFamily="34" charset="-122"/>
            </a:endParaRPr>
          </a:p>
        </p:txBody>
      </p:sp>
      <p:sp>
        <p:nvSpPr>
          <p:cNvPr id="15" name="圆角矩形标注 14"/>
          <p:cNvSpPr/>
          <p:nvPr/>
        </p:nvSpPr>
        <p:spPr>
          <a:xfrm>
            <a:off x="1043608" y="1052736"/>
            <a:ext cx="6529618" cy="86409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sz="1200" dirty="0">
                <a:latin typeface="微软雅黑" pitchFamily="34" charset="-122"/>
                <a:ea typeface="微软雅黑" pitchFamily="34" charset="-122"/>
              </a:rPr>
              <a:t>中文公式的添加，采用最常用的格式，比如：</a:t>
            </a:r>
          </a:p>
          <a:p>
            <a:r>
              <a:rPr lang="en-US" altLang="zh-CN" sz="1200" dirty="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第一生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第九单双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第八单双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第十码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en-US" altLang="zh-CN" sz="1200" dirty="0" smtClean="0">
                <a:latin typeface="微软雅黑" pitchFamily="34" charset="-122"/>
                <a:ea typeface="微软雅黑" pitchFamily="34" charset="-122"/>
              </a:rPr>
              <a:t>0</a:t>
            </a:r>
          </a:p>
          <a:p>
            <a:r>
              <a:rPr lang="zh-CN" altLang="zh-CN" sz="1200" dirty="0" smtClean="0">
                <a:latin typeface="微软雅黑" pitchFamily="34" charset="-122"/>
                <a:ea typeface="微软雅黑" pitchFamily="34" charset="-122"/>
              </a:rPr>
              <a:t>或者</a:t>
            </a:r>
            <a:r>
              <a:rPr lang="zh-CN" altLang="zh-CN" sz="1200" dirty="0">
                <a:latin typeface="微软雅黑" pitchFamily="34" charset="-122"/>
                <a:ea typeface="微软雅黑" pitchFamily="34" charset="-122"/>
              </a:rPr>
              <a:t>兼容如下</a:t>
            </a:r>
            <a:r>
              <a:rPr lang="zh-CN" altLang="zh-CN" sz="1200" dirty="0" smtClean="0">
                <a:latin typeface="微软雅黑" pitchFamily="34" charset="-122"/>
                <a:ea typeface="微软雅黑" pitchFamily="34" charset="-122"/>
              </a:rPr>
              <a:t>格式：</a:t>
            </a:r>
            <a:endParaRPr lang="zh-CN" altLang="zh-CN" sz="1200"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第九单双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第八单双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第十码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en-US" altLang="zh-CN" sz="1200" dirty="0" smtClean="0">
                <a:latin typeface="微软雅黑" pitchFamily="34" charset="-122"/>
                <a:ea typeface="微软雅黑" pitchFamily="34" charset="-122"/>
              </a:rPr>
              <a:t>0=</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a:latin typeface="微软雅黑" pitchFamily="34" charset="-122"/>
                <a:ea typeface="微软雅黑" pitchFamily="34" charset="-122"/>
              </a:rPr>
              <a:t>生第一</a:t>
            </a:r>
            <a:endParaRPr lang="zh-CN" altLang="zh-CN" sz="1200" dirty="0">
              <a:latin typeface="微软雅黑" pitchFamily="34" charset="-122"/>
              <a:ea typeface="微软雅黑" pitchFamily="34" charset="-122"/>
            </a:endParaRPr>
          </a:p>
        </p:txBody>
      </p:sp>
      <p:sp>
        <p:nvSpPr>
          <p:cNvPr id="17" name="圆角矩形标注 16"/>
          <p:cNvSpPr/>
          <p:nvPr/>
        </p:nvSpPr>
        <p:spPr>
          <a:xfrm>
            <a:off x="7668344" y="1052736"/>
            <a:ext cx="1314865" cy="85616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dirty="0" smtClean="0">
                <a:latin typeface="微软雅黑" pitchFamily="34" charset="-122"/>
                <a:ea typeface="微软雅黑" pitchFamily="34" charset="-122"/>
              </a:rPr>
              <a:t>公式输入完毕点此按钮</a:t>
            </a:r>
            <a:endParaRPr lang="zh-CN" altLang="zh-CN" sz="1100" dirty="0">
              <a:latin typeface="微软雅黑" pitchFamily="34" charset="-122"/>
              <a:ea typeface="微软雅黑" pitchFamily="34" charset="-122"/>
            </a:endParaRPr>
          </a:p>
        </p:txBody>
      </p:sp>
      <p:sp>
        <p:nvSpPr>
          <p:cNvPr id="18" name="右箭头 17"/>
          <p:cNvSpPr/>
          <p:nvPr/>
        </p:nvSpPr>
        <p:spPr>
          <a:xfrm>
            <a:off x="4970616" y="5102629"/>
            <a:ext cx="108012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箭头 19"/>
          <p:cNvSpPr/>
          <p:nvPr/>
        </p:nvSpPr>
        <p:spPr>
          <a:xfrm>
            <a:off x="4727693" y="3392996"/>
            <a:ext cx="872948"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9510" y="3457916"/>
            <a:ext cx="1201372" cy="44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30099" y="4797152"/>
            <a:ext cx="1065751" cy="1034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圆角矩形标注 9"/>
          <p:cNvSpPr/>
          <p:nvPr/>
        </p:nvSpPr>
        <p:spPr>
          <a:xfrm>
            <a:off x="1811369" y="2245973"/>
            <a:ext cx="6912768" cy="1116124"/>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1200" dirty="0" smtClean="0"/>
              <a:t>读取文本文档</a:t>
            </a:r>
            <a:r>
              <a:rPr lang="en-US" altLang="zh-CN" sz="1200" dirty="0" smtClean="0"/>
              <a:t>(.txt)</a:t>
            </a:r>
            <a:r>
              <a:rPr lang="zh-CN" altLang="en-US" sz="1200" dirty="0" smtClean="0"/>
              <a:t>中的公式，支持中文公式</a:t>
            </a:r>
            <a:r>
              <a:rPr lang="zh-CN" altLang="zh-CN" sz="1200" dirty="0" smtClean="0">
                <a:latin typeface="微软雅黑" pitchFamily="34" charset="-122"/>
                <a:ea typeface="微软雅黑" pitchFamily="34" charset="-122"/>
              </a:rPr>
              <a:t>，采用最常用的格式，比如：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a:t>
            </a:r>
            <a:r>
              <a:rPr lang="zh-CN" altLang="en-US" sz="1200" dirty="0" smtClean="0">
                <a:latin typeface="微软雅黑" pitchFamily="34" charset="-122"/>
                <a:ea typeface="微软雅黑" pitchFamily="34" charset="-122"/>
              </a:rPr>
              <a:t>一生</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第九单双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第八单双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第十码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+0</a:t>
            </a:r>
          </a:p>
          <a:p>
            <a:r>
              <a:rPr lang="zh-CN" altLang="zh-CN" sz="1200" dirty="0">
                <a:latin typeface="微软雅黑" pitchFamily="34" charset="-122"/>
                <a:ea typeface="微软雅黑" pitchFamily="34" charset="-122"/>
              </a:rPr>
              <a:t>或者兼容如下格式：</a:t>
            </a:r>
          </a:p>
          <a:p>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第九单双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第八单双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第十码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en-US" altLang="zh-CN" sz="1200" dirty="0" smtClean="0">
                <a:latin typeface="微软雅黑" pitchFamily="34" charset="-122"/>
                <a:ea typeface="微软雅黑" pitchFamily="34" charset="-122"/>
              </a:rPr>
              <a:t>0=</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a:latin typeface="微软雅黑" pitchFamily="34" charset="-122"/>
                <a:ea typeface="微软雅黑" pitchFamily="34" charset="-122"/>
              </a:rPr>
              <a:t>生第一</a:t>
            </a:r>
            <a:endParaRPr lang="zh-CN" altLang="zh-CN" sz="1200" dirty="0">
              <a:latin typeface="微软雅黑" pitchFamily="34" charset="-122"/>
              <a:ea typeface="微软雅黑" pitchFamily="34" charset="-122"/>
            </a:endParaRPr>
          </a:p>
          <a:p>
            <a:r>
              <a:rPr lang="zh-CN" altLang="en-US" sz="1200" dirty="0" smtClean="0">
                <a:latin typeface="微软雅黑" pitchFamily="34" charset="-122"/>
                <a:ea typeface="微软雅黑" pitchFamily="34" charset="-122"/>
              </a:rPr>
              <a:t>选中相应的公式文本文件（</a:t>
            </a:r>
            <a:r>
              <a:rPr lang="en-US" altLang="zh-CN" sz="1200" dirty="0" smtClean="0">
                <a:latin typeface="微软雅黑" pitchFamily="34" charset="-122"/>
                <a:ea typeface="微软雅黑" pitchFamily="34" charset="-122"/>
              </a:rPr>
              <a:t>.txt</a:t>
            </a:r>
            <a:r>
              <a:rPr lang="zh-CN" altLang="en-US" sz="1200" dirty="0" smtClean="0">
                <a:latin typeface="微软雅黑" pitchFamily="34" charset="-122"/>
                <a:ea typeface="微软雅黑" pitchFamily="34" charset="-122"/>
              </a:rPr>
              <a:t>），然后点确定即可</a:t>
            </a:r>
            <a:endParaRPr lang="zh-CN" altLang="en-US" sz="1200" dirty="0"/>
          </a:p>
        </p:txBody>
      </p:sp>
      <p:pic>
        <p:nvPicPr>
          <p:cNvPr id="409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88851" y="3332224"/>
            <a:ext cx="3294358" cy="7455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灯片编号占位符 8"/>
          <p:cNvSpPr>
            <a:spLocks noGrp="1"/>
          </p:cNvSpPr>
          <p:nvPr>
            <p:ph type="sldNum" sz="quarter" idx="12"/>
          </p:nvPr>
        </p:nvSpPr>
        <p:spPr/>
        <p:txBody>
          <a:bodyPr/>
          <a:lstStyle/>
          <a:p>
            <a:fld id="{5A20763C-05F2-4086-B027-6D92EC48C3F9}" type="slidenum">
              <a:rPr lang="zh-CN" altLang="en-US" smtClean="0"/>
              <a:pPr/>
              <a:t>6</a:t>
            </a:fld>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611560" y="1412776"/>
            <a:ext cx="4730954" cy="4806157"/>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1" name="日期占位符 4"/>
          <p:cNvSpPr>
            <a:spLocks noGrp="1"/>
          </p:cNvSpPr>
          <p:nvPr>
            <p:ph type="dt" sz="half" idx="10"/>
          </p:nvPr>
        </p:nvSpPr>
        <p:spPr/>
        <p:txBody>
          <a:bodyPr/>
          <a:lstStyle/>
          <a:p>
            <a:fld id="{CFE2913D-B044-4491-80B8-76E26EF93A49}" type="datetime1">
              <a:rPr lang="zh-CN" altLang="en-US" smtClean="0"/>
              <a:t>2018-3-14</a:t>
            </a:fld>
            <a:endParaRPr lang="zh-CN" altLang="en-US" dirty="0"/>
          </a:p>
        </p:txBody>
      </p:sp>
      <p:sp>
        <p:nvSpPr>
          <p:cNvPr id="15"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cxnSp>
        <p:nvCxnSpPr>
          <p:cNvPr id="12" name="直接连接符 11"/>
          <p:cNvCxnSpPr>
            <a:stCxn id="9" idx="3"/>
          </p:cNvCxnSpPr>
          <p:nvPr/>
        </p:nvCxnSpPr>
        <p:spPr>
          <a:xfrm flipV="1">
            <a:off x="4067945" y="2302288"/>
            <a:ext cx="936104" cy="792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0073"/>
              <a:gd name="adj6" fmla="val -47465"/>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solidFill>
                  <a:srgbClr val="FF0000"/>
                </a:solidFill>
                <a:latin typeface="微软雅黑" pitchFamily="34" charset="-122"/>
                <a:ea typeface="微软雅黑" pitchFamily="34" charset="-122"/>
              </a:rPr>
              <a:t>这里是设置公式的类型</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“公式种类选择”：包括“第一”、“第二”、“组选”、“直选”等</a:t>
            </a:r>
            <a:r>
              <a:rPr lang="en-US" altLang="zh-CN" sz="1400" dirty="0" smtClean="0">
                <a:solidFill>
                  <a:srgbClr val="FF0000"/>
                </a:solidFill>
                <a:latin typeface="微软雅黑" pitchFamily="34" charset="-122"/>
                <a:ea typeface="微软雅黑" pitchFamily="34" charset="-122"/>
              </a:rPr>
              <a:t>9</a:t>
            </a:r>
            <a:r>
              <a:rPr lang="zh-CN" altLang="en-US" sz="1400" dirty="0" smtClean="0">
                <a:solidFill>
                  <a:srgbClr val="FF0000"/>
                </a:solidFill>
                <a:latin typeface="微软雅黑" pitchFamily="34" charset="-122"/>
                <a:ea typeface="微软雅黑" pitchFamily="34" charset="-122"/>
              </a:rPr>
              <a:t>种类别的公式，都可以搜索。</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“生杀”：设置公式的结果是生还是杀</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“公式元数”：设置生成的公式是由几个参数量累加而成。例如此例中都是默认</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元公式，不加最后的</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，前面有</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项参数相加。</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“公式末尾偏移常数”：可以设置最后加一个常数，默认是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，即最后是“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”，如果设置为“随机”那么最后加一个随机数。</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9" name="矩形 8"/>
          <p:cNvSpPr/>
          <p:nvPr/>
        </p:nvSpPr>
        <p:spPr>
          <a:xfrm>
            <a:off x="3275857" y="2446304"/>
            <a:ext cx="792088" cy="1296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55577" y="1688930"/>
            <a:ext cx="3312368"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7</a:t>
            </a:fld>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611560" y="1412776"/>
            <a:ext cx="4730954" cy="4806157"/>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F2EFF910-4710-4106-8BC8-DA98CAB5416C}" type="datetime1">
              <a:rPr lang="zh-CN" altLang="en-US" smtClean="0"/>
              <a:t>2018-3-14</a:t>
            </a:fld>
            <a:endParaRPr lang="zh-CN" altLang="en-US" dirty="0"/>
          </a:p>
        </p:txBody>
      </p:sp>
      <p:sp>
        <p:nvSpPr>
          <p:cNvPr id="9"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11" name="矩形 10"/>
          <p:cNvSpPr/>
          <p:nvPr/>
        </p:nvSpPr>
        <p:spPr>
          <a:xfrm>
            <a:off x="683568" y="2074821"/>
            <a:ext cx="3384376" cy="3600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7865"/>
              <a:gd name="adj6" fmla="val -47923"/>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 typeface="Arial" pitchFamily="34" charset="0"/>
              <a:buChar char="•"/>
            </a:pPr>
            <a:r>
              <a:rPr lang="zh-CN" altLang="en-US" sz="1400" dirty="0" smtClean="0">
                <a:solidFill>
                  <a:srgbClr val="FF0000"/>
                </a:solidFill>
                <a:latin typeface="微软雅黑" pitchFamily="34" charset="-122"/>
                <a:ea typeface="微软雅黑" pitchFamily="34" charset="-122"/>
              </a:rPr>
              <a:t>这里设置采集公式搜索的参数设置可以搜索制定类或者所有类的公式的参数</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智能设置里面的数字，是模拟搜索该类指定条数的公式，将所列数量的公式中的参数最高值（正确率与连对取最大值，连错取最小值）作为该类公式的参数最低标准。</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一般来说，数字越大，即采集公式的数量越多，那么最好的参数值也越高，作为参数的话搜出符合条件的公式也越困难。</a:t>
            </a:r>
            <a:endParaRPr lang="zh-CN" altLang="en-US" sz="1400" dirty="0">
              <a:solidFill>
                <a:srgbClr val="FF0000"/>
              </a:solidFill>
              <a:latin typeface="微软雅黑" pitchFamily="34" charset="-122"/>
              <a:ea typeface="微软雅黑" pitchFamily="34" charset="-122"/>
            </a:endParaRPr>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8</a:t>
            </a:fld>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611560" y="1412776"/>
            <a:ext cx="4730954" cy="4806157"/>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536EFDC4-28F1-447E-BE7F-F32E9C061AC9}" type="datetime1">
              <a:rPr lang="zh-CN" altLang="en-US" smtClean="0"/>
              <a:t>2018-3-14</a:t>
            </a:fld>
            <a:endParaRPr lang="zh-CN" altLang="en-US" dirty="0"/>
          </a:p>
        </p:txBody>
      </p:sp>
      <p:sp>
        <p:nvSpPr>
          <p:cNvPr id="9" name="页脚占位符 5"/>
          <p:cNvSpPr>
            <a:spLocks noGrp="1"/>
          </p:cNvSpPr>
          <p:nvPr>
            <p:ph type="ftr" sz="quarter" idx="11"/>
          </p:nvPr>
        </p:nvSpPr>
        <p:spPr/>
        <p:txBody>
          <a:bodyPr/>
          <a:lstStyle/>
          <a:p>
            <a:r>
              <a:rPr lang="zh-CN" altLang="en-US" smtClean="0"/>
              <a:t>乐透选</a:t>
            </a:r>
            <a:r>
              <a:rPr lang="en-US" altLang="zh-CN" smtClean="0"/>
              <a:t>5</a:t>
            </a:r>
            <a:r>
              <a:rPr lang="zh-CN" altLang="en-US" smtClean="0"/>
              <a:t>极限公式精算师</a:t>
            </a:r>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7357"/>
              <a:gd name="adj5" fmla="val 19097"/>
              <a:gd name="adj6" fmla="val -1214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这里可以设置公式搜索模板</a:t>
            </a:r>
            <a:endParaRPr lang="en-US" altLang="zh-CN" dirty="0" smtClean="0">
              <a:solidFill>
                <a:srgbClr val="FF0000"/>
              </a:solidFill>
              <a:latin typeface="黑体" pitchFamily="49" charset="-122"/>
              <a:ea typeface="黑体" pitchFamily="49"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右边一列是现有公式总数以及每一类数量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公式保有数量</a:t>
            </a: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指每一类公式要达到左边列的数量，不够的补齐数量。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“公式新增数量”是指每一类要增加的公式数量。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“保存设置”是在左列填入设置数量之后点该按钮来保存，下次进入软件的时候点“调用设置”即可将保存的数量调用进来。</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“确定搜索方案开始搜索”按钮可以让公式开始按照以上选择和设置开始搜索。（搜索公式所限制的公式参数的设置和保存下节介绍）</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“继续”和“暂停”按钮作用于“确定搜索方案开始搜索”按钮开始后的模板方案公式搜索，并不作用于普通公式搜索。</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4139952" y="1628800"/>
            <a:ext cx="1008112" cy="45365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9</a:t>
            </a:fld>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1076</TotalTime>
  <Words>2209</Words>
  <Application>Microsoft Office PowerPoint</Application>
  <PresentationFormat>全屏显示(4:3)</PresentationFormat>
  <Paragraphs>175</Paragraphs>
  <Slides>19</Slides>
  <Notes>2</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19</vt:i4>
      </vt:variant>
    </vt:vector>
  </HeadingPairs>
  <TitlesOfParts>
    <vt:vector size="27" baseType="lpstr">
      <vt:lpstr>黑体</vt:lpstr>
      <vt:lpstr>宋体</vt:lpstr>
      <vt:lpstr>微软雅黑</vt:lpstr>
      <vt:lpstr>微软雅黑 Light</vt:lpstr>
      <vt:lpstr>Arial</vt:lpstr>
      <vt:lpstr>Calibri</vt:lpstr>
      <vt:lpstr>1_自定义设计方案</vt:lpstr>
      <vt:lpstr>自定义设计方案</vt:lpstr>
      <vt:lpstr>PowerPoint 演示文稿</vt:lpstr>
      <vt:lpstr>第一篇：主界面介绍</vt:lpstr>
      <vt:lpstr>1.功能区域分布情况</vt:lpstr>
      <vt:lpstr>彩票种类的切换</vt:lpstr>
      <vt:lpstr>历史号码的更新方法</vt:lpstr>
      <vt:lpstr>公式的更新方法</vt:lpstr>
      <vt:lpstr>公式搜索界面</vt:lpstr>
      <vt:lpstr>公式搜索界面</vt:lpstr>
      <vt:lpstr>公式搜索界面</vt:lpstr>
      <vt:lpstr>公式搜索界面</vt:lpstr>
      <vt:lpstr>公式搜索界面</vt:lpstr>
      <vt:lpstr>公式种类选择功能</vt:lpstr>
      <vt:lpstr>公式列表区域</vt:lpstr>
      <vt:lpstr>公式的选择和过滤</vt:lpstr>
      <vt:lpstr>公式的导出和删除</vt:lpstr>
      <vt:lpstr>公式的计算</vt:lpstr>
      <vt:lpstr>历史号码列表区域</vt:lpstr>
      <vt:lpstr>历史号码列表区域（展开）</vt:lpstr>
      <vt:lpstr>第二篇：快捷使用流程（快速入门）</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付旻</dc:creator>
  <cp:lastModifiedBy>付旻</cp:lastModifiedBy>
  <cp:revision>137</cp:revision>
  <dcterms:created xsi:type="dcterms:W3CDTF">2013-07-15T19:45:04Z</dcterms:created>
  <dcterms:modified xsi:type="dcterms:W3CDTF">2018-03-14T07:54:42Z</dcterms:modified>
</cp:coreProperties>
</file>