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2"/>
  </p:notesMasterIdLst>
  <p:sldIdLst>
    <p:sldId id="256" r:id="rId3"/>
    <p:sldId id="260" r:id="rId4"/>
    <p:sldId id="259" r:id="rId5"/>
    <p:sldId id="278" r:id="rId6"/>
    <p:sldId id="261" r:id="rId7"/>
    <p:sldId id="263" r:id="rId8"/>
    <p:sldId id="264" r:id="rId9"/>
    <p:sldId id="268" r:id="rId10"/>
    <p:sldId id="267" r:id="rId11"/>
    <p:sldId id="269" r:id="rId12"/>
    <p:sldId id="270" r:id="rId13"/>
    <p:sldId id="265"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2018-3-14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183481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6</a:t>
            </a:fld>
            <a:endParaRPr lang="zh-CN" altLang="en-US"/>
          </a:p>
        </p:txBody>
      </p:sp>
    </p:spTree>
    <p:extLst>
      <p:ext uri="{BB962C8B-B14F-4D97-AF65-F5344CB8AC3E}">
        <p14:creationId xmlns:p14="http://schemas.microsoft.com/office/powerpoint/2010/main" val="162870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E84A501-DA8D-4825-98D6-2D5A7B5D9E4B}"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F5A8409-77D7-4C7E-97C3-AA916EC0F039}"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284C29-8B83-4D80-AE6E-6BC2584A1D97}"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0157FBD-A449-49E0-B2E8-9DFBF8AEE11A}"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F2A53E-2191-4CDE-AA4F-B094905C5003}"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3CCE65E-E59B-4A4D-81F3-3AE570D47488}"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7FE9073-B811-41DB-BE51-6C921F800007}"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E7DECBD-88D3-4422-B6C7-0CB6E8F7D020}" type="datetime1">
              <a:rPr lang="zh-CN" altLang="en-US" smtClean="0"/>
              <a:t>2018-3-14</a:t>
            </a:fld>
            <a:endParaRPr lang="zh-CN" altLang="en-US"/>
          </a:p>
        </p:txBody>
      </p:sp>
      <p:sp>
        <p:nvSpPr>
          <p:cNvPr id="8" name="页脚占位符 7"/>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4DAEE7F-74A5-4879-BEBC-44F54091D141}" type="datetime1">
              <a:rPr lang="zh-CN" altLang="en-US" smtClean="0"/>
              <a:t>2018-3-14</a:t>
            </a:fld>
            <a:endParaRPr lang="zh-CN" altLang="en-US"/>
          </a:p>
        </p:txBody>
      </p:sp>
      <p:sp>
        <p:nvSpPr>
          <p:cNvPr id="4" name="页脚占位符 3"/>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373140-EAD6-4C07-94A3-3EA7537D95C9}" type="datetime1">
              <a:rPr lang="zh-CN" altLang="en-US" smtClean="0"/>
              <a:t>2018-3-14</a:t>
            </a:fld>
            <a:endParaRPr lang="zh-CN" altLang="en-US"/>
          </a:p>
        </p:txBody>
      </p:sp>
      <p:sp>
        <p:nvSpPr>
          <p:cNvPr id="3" name="页脚占位符 2"/>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D7FB12D-26C0-4B75-9157-5D50E9B03E93}"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C57CE5-6A65-48EF-BC63-50BA48C88AEA}"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72061D5-D992-4297-95D1-939A68860FC9}"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04553A2-267F-4152-B15B-2D679BB66B67}"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845C118-C5FF-44C8-A165-6067F008F619}"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72338C2-A6C6-423D-9403-0DA05020321D}" type="datetime1">
              <a:rPr lang="zh-CN" altLang="en-US" smtClean="0"/>
              <a:t>2018-3-14</a:t>
            </a:fld>
            <a:endParaRPr lang="zh-CN" altLang="en-US"/>
          </a:p>
        </p:txBody>
      </p:sp>
      <p:sp>
        <p:nvSpPr>
          <p:cNvPr id="5" name="页脚占位符 4"/>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DC04A2F-51C9-4A3D-9431-E2438C421CF6}"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2AE59CC-4481-490D-AA0A-6514FFBA5078}" type="datetime1">
              <a:rPr lang="zh-CN" altLang="en-US" smtClean="0"/>
              <a:t>2018-3-14</a:t>
            </a:fld>
            <a:endParaRPr lang="zh-CN" altLang="en-US"/>
          </a:p>
        </p:txBody>
      </p:sp>
      <p:sp>
        <p:nvSpPr>
          <p:cNvPr id="8" name="页脚占位符 7"/>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3145E8F-8E5F-4C1C-A8A6-47978F488ED2}" type="datetime1">
              <a:rPr lang="zh-CN" altLang="en-US" smtClean="0"/>
              <a:t>2018-3-14</a:t>
            </a:fld>
            <a:endParaRPr lang="zh-CN" altLang="en-US"/>
          </a:p>
        </p:txBody>
      </p:sp>
      <p:sp>
        <p:nvSpPr>
          <p:cNvPr id="4" name="页脚占位符 3"/>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BD9152-73CD-4F29-9998-1871BD24FBE9}" type="datetime1">
              <a:rPr lang="zh-CN" altLang="en-US" smtClean="0"/>
              <a:t>2018-3-14</a:t>
            </a:fld>
            <a:endParaRPr lang="zh-CN" altLang="en-US"/>
          </a:p>
        </p:txBody>
      </p:sp>
      <p:sp>
        <p:nvSpPr>
          <p:cNvPr id="3" name="页脚占位符 2"/>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A238FDE-8F8D-4997-B893-5C1803191BC0}"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DCE5754-E189-48B9-B387-9CC1D4FCD186}" type="datetime1">
              <a:rPr lang="zh-CN" altLang="en-US" smtClean="0"/>
              <a:t>2018-3-14</a:t>
            </a:fld>
            <a:endParaRPr lang="zh-CN" altLang="en-US"/>
          </a:p>
        </p:txBody>
      </p:sp>
      <p:sp>
        <p:nvSpPr>
          <p:cNvPr id="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E64C1-59B4-4500-8BB3-0AD47731E6EE}" type="datetime1">
              <a:rPr lang="zh-CN" altLang="en-US" smtClean="0"/>
              <a:t>2018-3-14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AAA7B-2E3A-4352-AD79-DC8A8D9B9AA7}" type="datetime1">
              <a:rPr lang="zh-CN" altLang="en-US" smtClean="0"/>
              <a:t>2018-3-14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乐透选</a:t>
            </a:r>
            <a:r>
              <a:rPr lang="en-US" altLang="zh-CN" smtClean="0"/>
              <a:t>5</a:t>
            </a:r>
            <a:r>
              <a:rPr lang="zh-CN" altLang="en-US" smtClean="0"/>
              <a:t>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stretch>
            <a:fillRect/>
          </a:stretch>
        </p:blipFill>
        <p:spPr>
          <a:xfrm>
            <a:off x="528179" y="168371"/>
            <a:ext cx="8180055" cy="4625172"/>
          </a:xfrm>
          <a:prstGeom prst="rect">
            <a:avLst/>
          </a:prstGeom>
        </p:spPr>
      </p:pic>
      <p:sp>
        <p:nvSpPr>
          <p:cNvPr id="6" name="日期占位符 4"/>
          <p:cNvSpPr>
            <a:spLocks noGrp="1"/>
          </p:cNvSpPr>
          <p:nvPr>
            <p:ph type="dt" sz="half" idx="10"/>
          </p:nvPr>
        </p:nvSpPr>
        <p:spPr/>
        <p:txBody>
          <a:bodyPr/>
          <a:lstStyle/>
          <a:p>
            <a:fld id="{12DCCB71-1960-4C39-B902-218FDA259FAB}" type="datetime1">
              <a:rPr lang="zh-CN" altLang="en-US" smtClean="0"/>
              <a:t>2018-3-14</a:t>
            </a:fld>
            <a:endParaRPr lang="zh-CN" altLang="en-US" dirty="0"/>
          </a:p>
        </p:txBody>
      </p:sp>
      <p:sp>
        <p:nvSpPr>
          <p:cNvPr id="15"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611560" y="1412776"/>
            <a:ext cx="4730954" cy="480615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p:txBody>
          <a:bodyPr/>
          <a:lstStyle/>
          <a:p>
            <a:fld id="{1D9FD211-AE11-4E70-8BA9-66C229A93D2F}" type="datetime1">
              <a:rPr lang="zh-CN" altLang="en-US" smtClean="0"/>
              <a:t>2018-3-14</a:t>
            </a:fld>
            <a:endParaRPr lang="zh-CN" altLang="en-US" dirty="0"/>
          </a:p>
        </p:txBody>
      </p:sp>
      <p:sp>
        <p:nvSpPr>
          <p:cNvPr id="11"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318"/>
              <a:gd name="adj6" fmla="val -479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755576" y="2420888"/>
            <a:ext cx="3312368"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10</a:t>
            </a:fld>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611560" y="1412776"/>
            <a:ext cx="4730954" cy="480615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28984A63-7EA0-43F5-A77A-BC18BA117550}" type="datetime1">
              <a:rPr lang="zh-CN" altLang="en-US" smtClean="0"/>
              <a:t>2018-3-14</a:t>
            </a:fld>
            <a:endParaRPr lang="zh-CN" altLang="en-US" dirty="0"/>
          </a:p>
        </p:txBody>
      </p:sp>
      <p:sp>
        <p:nvSpPr>
          <p:cNvPr id="9"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614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11560" y="3717032"/>
            <a:ext cx="3528392"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11</a:t>
            </a:fld>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403648" y="4365104"/>
            <a:ext cx="1621091" cy="1458981"/>
          </a:xfrm>
          <a:prstGeom prst="rect">
            <a:avLst/>
          </a:prstGeom>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811" y="1728546"/>
            <a:ext cx="4922503" cy="127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34C53D71-CB23-4437-9EBE-570E6B71A3E3}" type="datetime1">
              <a:rPr lang="zh-CN" altLang="en-US" smtClean="0"/>
              <a:t>2018-3-14</a:t>
            </a:fld>
            <a:endParaRPr lang="zh-CN" altLang="en-US" dirty="0"/>
          </a:p>
        </p:txBody>
      </p:sp>
      <p:sp>
        <p:nvSpPr>
          <p:cNvPr id="15"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54998"/>
              <a:gd name="adj6" fmla="val -175496"/>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a:t>
            </a:r>
            <a:r>
              <a:rPr lang="zh-CN" altLang="en-US" smtClean="0">
                <a:latin typeface="微软雅黑" pitchFamily="34" charset="-122"/>
                <a:ea typeface="微软雅黑" pitchFamily="34" charset="-122"/>
              </a:rPr>
              <a:t>的种类。</a:t>
            </a:r>
            <a:endParaRPr lang="zh-CN" altLang="en-US" dirty="0">
              <a:latin typeface="微软雅黑" pitchFamily="34" charset="-122"/>
              <a:ea typeface="微软雅黑" pitchFamily="34" charset="-122"/>
            </a:endParaRPr>
          </a:p>
        </p:txBody>
      </p:sp>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65552"/>
              <a:gd name="adj8" fmla="val -13996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12</a:t>
            </a:fld>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1362476" y="1822720"/>
            <a:ext cx="6419048" cy="3896755"/>
          </a:xfrm>
          <a:prstGeom prst="rect">
            <a:avLst/>
          </a:prstGeom>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p:txBody>
          <a:bodyPr/>
          <a:lstStyle/>
          <a:p>
            <a:fld id="{20E37AA5-8744-4D71-925D-E9644F17F2CE}" type="datetime1">
              <a:rPr lang="zh-CN" altLang="en-US" smtClean="0"/>
              <a:t>2018-3-14</a:t>
            </a:fld>
            <a:endParaRPr lang="zh-CN" altLang="en-US" dirty="0"/>
          </a:p>
        </p:txBody>
      </p:sp>
      <p:sp>
        <p:nvSpPr>
          <p:cNvPr id="1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1403648" y="1174649"/>
            <a:ext cx="1368152" cy="648072"/>
          </a:xfrm>
          <a:prstGeom prst="borderCallout3">
            <a:avLst>
              <a:gd name="adj1" fmla="val 18750"/>
              <a:gd name="adj2" fmla="val -4021"/>
              <a:gd name="adj3" fmla="val 18750"/>
              <a:gd name="adj4" fmla="val -26908"/>
              <a:gd name="adj5" fmla="val 100000"/>
              <a:gd name="adj6" fmla="val -26908"/>
              <a:gd name="adj7" fmla="val 124751"/>
              <a:gd name="adj8" fmla="val 2022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3779912" y="1178900"/>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日期占位符 4"/>
          <p:cNvSpPr>
            <a:spLocks noGrp="1"/>
          </p:cNvSpPr>
          <p:nvPr>
            <p:ph type="dt" sz="half" idx="10"/>
          </p:nvPr>
        </p:nvSpPr>
        <p:spPr/>
        <p:txBody>
          <a:bodyPr/>
          <a:lstStyle/>
          <a:p>
            <a:fld id="{6D51554B-F434-4EEB-9B46-01F25C897448}" type="datetime1">
              <a:rPr lang="zh-CN" altLang="en-US" smtClean="0"/>
              <a:t>2018-3-14</a:t>
            </a:fld>
            <a:endParaRPr lang="zh-CN" altLang="en-US" dirty="0"/>
          </a:p>
        </p:txBody>
      </p:sp>
      <p:sp>
        <p:nvSpPr>
          <p:cNvPr id="16"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5" name="燕尾形箭头 4"/>
          <p:cNvSpPr/>
          <p:nvPr/>
        </p:nvSpPr>
        <p:spPr>
          <a:xfrm>
            <a:off x="2041858" y="3086020"/>
            <a:ext cx="130600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169551"/>
          </a:xfrm>
          <a:prstGeom prst="rect">
            <a:avLst/>
          </a:prstGeom>
          <a:noFill/>
        </p:spPr>
        <p:txBody>
          <a:bodyPr wrap="square" rtlCol="0">
            <a:spAutoFit/>
          </a:bodyPr>
          <a:lstStyle/>
          <a:p>
            <a:r>
              <a:rPr lang="zh-CN" altLang="en-US" sz="1400" dirty="0">
                <a:latin typeface="微软雅黑" pitchFamily="34" charset="-122"/>
                <a:ea typeface="微软雅黑" pitchFamily="34" charset="-122"/>
              </a:rPr>
              <a:t>这里通过“滤非极限公式”按钮，可以将最后连错小于极限值的非极限公式过滤掉。</a:t>
            </a:r>
            <a:endParaRPr lang="en-US" altLang="zh-CN" sz="1400" dirty="0">
              <a:latin typeface="微软雅黑" pitchFamily="34" charset="-122"/>
              <a:ea typeface="微软雅黑" pitchFamily="34" charset="-122"/>
            </a:endParaRPr>
          </a:p>
          <a:p>
            <a:r>
              <a:rPr lang="zh-CN" altLang="en-US" sz="1400" dirty="0">
                <a:latin typeface="微软雅黑" pitchFamily="34" charset="-122"/>
                <a:ea typeface="微软雅黑" pitchFamily="34" charset="-122"/>
              </a:rPr>
              <a:t>“公式过滤设置”按钮，可以进入公式过滤设置窗口，里面默认的参数都是所有公式的每种参数的范围，如果不修改的话就不能过滤掉任何现有公式，我们可以通过提高一些参数的值，比如加大正确率或者连对最小值减少连错最大值，提高公式的整体参数性能，被过滤的参数序号变灰色，保留的参数序号依然是蓝色</a:t>
            </a:r>
            <a:r>
              <a:rPr lang="zh-CN" altLang="en-US" sz="1400" dirty="0" smtClean="0">
                <a:latin typeface="微软雅黑" pitchFamily="34" charset="-122"/>
                <a:ea typeface="微软雅黑" pitchFamily="34" charset="-122"/>
              </a:rPr>
              <a:t>。</a:t>
            </a:r>
            <a:endParaRPr lang="en-US" altLang="zh-CN" sz="1400"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pic>
        <p:nvPicPr>
          <p:cNvPr id="6" name="图片 5"/>
          <p:cNvPicPr>
            <a:picLocks noChangeAspect="1"/>
          </p:cNvPicPr>
          <p:nvPr/>
        </p:nvPicPr>
        <p:blipFill>
          <a:blip r:embed="rId3"/>
          <a:stretch>
            <a:fillRect/>
          </a:stretch>
        </p:blipFill>
        <p:spPr>
          <a:xfrm>
            <a:off x="536970" y="3169748"/>
            <a:ext cx="1481738" cy="475275"/>
          </a:xfrm>
          <a:prstGeom prst="rect">
            <a:avLst/>
          </a:prstGeom>
        </p:spPr>
      </p:pic>
      <p:pic>
        <p:nvPicPr>
          <p:cNvPr id="3" name="图片 2"/>
          <p:cNvPicPr>
            <a:picLocks noChangeAspect="1"/>
          </p:cNvPicPr>
          <p:nvPr/>
        </p:nvPicPr>
        <p:blipFill>
          <a:blip r:embed="rId4"/>
          <a:stretch>
            <a:fillRect/>
          </a:stretch>
        </p:blipFill>
        <p:spPr>
          <a:xfrm>
            <a:off x="3371014" y="1455822"/>
            <a:ext cx="5387794" cy="3804085"/>
          </a:xfrm>
          <a:prstGeom prst="rect">
            <a:avLst/>
          </a:prstGeom>
        </p:spPr>
      </p:pic>
      <p:sp>
        <p:nvSpPr>
          <p:cNvPr id="7" name="灯片编号占位符 6"/>
          <p:cNvSpPr>
            <a:spLocks noGrp="1"/>
          </p:cNvSpPr>
          <p:nvPr>
            <p:ph type="sldNum" sz="quarter" idx="12"/>
          </p:nvPr>
        </p:nvSpPr>
        <p:spPr/>
        <p:txBody>
          <a:bodyPr/>
          <a:lstStyle/>
          <a:p>
            <a:fld id="{5A20763C-05F2-4086-B027-6D92EC48C3F9}" type="slidenum">
              <a:rPr lang="zh-CN" altLang="en-US" smtClean="0"/>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539552" y="1196752"/>
            <a:ext cx="4464496" cy="4176464"/>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8" name="日期占位符 4"/>
          <p:cNvSpPr>
            <a:spLocks noGrp="1"/>
          </p:cNvSpPr>
          <p:nvPr>
            <p:ph type="dt" sz="half" idx="10"/>
          </p:nvPr>
        </p:nvSpPr>
        <p:spPr/>
        <p:txBody>
          <a:bodyPr/>
          <a:lstStyle/>
          <a:p>
            <a:fld id="{36C6F6D2-0E76-4E2D-8259-3FDD9A88E4B1}" type="datetime1">
              <a:rPr lang="zh-CN" altLang="en-US" smtClean="0"/>
              <a:t>2018-3-14</a:t>
            </a:fld>
            <a:endParaRPr lang="zh-CN" altLang="en-US" dirty="0"/>
          </a:p>
        </p:txBody>
      </p:sp>
      <p:sp>
        <p:nvSpPr>
          <p:cNvPr id="11"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57135"/>
              <a:gd name="adj8" fmla="val -184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15</a:t>
            </a:fld>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835696" y="1556792"/>
            <a:ext cx="3614144" cy="2482760"/>
          </a:xfrm>
          <a:prstGeom prst="rect">
            <a:avLst/>
          </a:prstGeom>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B99A2257-3691-420A-8B63-0233AF2F31C5}" type="datetime1">
              <a:rPr lang="zh-CN" altLang="en-US" smtClean="0"/>
              <a:t>2018-3-14</a:t>
            </a:fld>
            <a:endParaRPr lang="zh-CN" altLang="en-US" dirty="0"/>
          </a:p>
        </p:txBody>
      </p:sp>
      <p:sp>
        <p:nvSpPr>
          <p:cNvPr id="15"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6503876" y="3659233"/>
            <a:ext cx="2232248" cy="2376264"/>
          </a:xfrm>
          <a:prstGeom prst="borderCallout2">
            <a:avLst>
              <a:gd name="adj1" fmla="val -3594"/>
              <a:gd name="adj2" fmla="val 5792"/>
              <a:gd name="adj3" fmla="val -11672"/>
              <a:gd name="adj4" fmla="val -1219"/>
              <a:gd name="adj5" fmla="val -14414"/>
              <a:gd name="adj6" fmla="val -1833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灯片编号占位符 4"/>
          <p:cNvSpPr>
            <a:spLocks noGrp="1"/>
          </p:cNvSpPr>
          <p:nvPr>
            <p:ph type="sldNum" sz="quarter" idx="12"/>
          </p:nvPr>
        </p:nvSpPr>
        <p:spPr/>
        <p:txBody>
          <a:bodyPr/>
          <a:lstStyle/>
          <a:p>
            <a:fld id="{5A20763C-05F2-4086-B027-6D92EC48C3F9}" type="slidenum">
              <a:rPr lang="zh-CN" altLang="en-US" smtClean="0"/>
              <a:pPr/>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971600" y="1123343"/>
            <a:ext cx="4631735" cy="5292314"/>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p:txBody>
          <a:bodyPr/>
          <a:lstStyle/>
          <a:p>
            <a:fld id="{500A2B86-E928-4ABF-B8FC-A0DA392F4D8C}" type="datetime1">
              <a:rPr lang="zh-CN" altLang="en-US" smtClean="0"/>
              <a:t>2018-3-14</a:t>
            </a:fld>
            <a:endParaRPr lang="zh-CN" altLang="en-US" dirty="0"/>
          </a:p>
        </p:txBody>
      </p:sp>
      <p:sp>
        <p:nvSpPr>
          <p:cNvPr id="10"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8970"/>
              <a:gd name="adj6" fmla="val -18530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17</a:t>
            </a:fld>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051720" y="1268760"/>
            <a:ext cx="4501480" cy="5119038"/>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7" name="日期占位符 4"/>
          <p:cNvSpPr>
            <a:spLocks noGrp="1"/>
          </p:cNvSpPr>
          <p:nvPr>
            <p:ph type="dt" sz="half" idx="10"/>
          </p:nvPr>
        </p:nvSpPr>
        <p:spPr/>
        <p:txBody>
          <a:bodyPr/>
          <a:lstStyle/>
          <a:p>
            <a:fld id="{D3C16557-4F6D-41F4-BC15-17C7F12C0D54}" type="datetime1">
              <a:rPr lang="zh-CN" altLang="en-US" smtClean="0"/>
              <a:t>2018-3-14</a:t>
            </a:fld>
            <a:endParaRPr lang="zh-CN" altLang="en-US" dirty="0"/>
          </a:p>
        </p:txBody>
      </p:sp>
      <p:sp>
        <p:nvSpPr>
          <p:cNvPr id="10"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6" name="圆角矩形标注 5"/>
          <p:cNvSpPr/>
          <p:nvPr/>
        </p:nvSpPr>
        <p:spPr>
          <a:xfrm>
            <a:off x="3931568" y="1556792"/>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2017166</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”结果“</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”背景为蓝色，表示公式列表中序号</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2017165</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2017166</a:t>
            </a:r>
            <a:r>
              <a:rPr lang="zh-CN" altLang="en-US" sz="1400" dirty="0" smtClean="0">
                <a:latin typeface="微软雅黑" pitchFamily="34" charset="-122"/>
                <a:ea typeface="微软雅黑" pitchFamily="34" charset="-122"/>
              </a:rPr>
              <a:t>期的结果为</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2017166</a:t>
            </a:r>
            <a:r>
              <a:rPr lang="zh-CN" altLang="en-US" sz="1400" dirty="0" smtClean="0">
                <a:latin typeface="微软雅黑" pitchFamily="34" charset="-122"/>
                <a:ea typeface="微软雅黑" pitchFamily="34" charset="-122"/>
              </a:rPr>
              <a:t>第一位（当前验算的第一位公式）开奖结果正好为</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，该期正确，故背景为蓝色</a:t>
            </a:r>
            <a:endParaRPr lang="zh-CN" altLang="en-US" sz="1400" dirty="0">
              <a:latin typeface="微软雅黑" pitchFamily="34" charset="-122"/>
              <a:ea typeface="微软雅黑" pitchFamily="34" charset="-122"/>
            </a:endParaRPr>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18</a:t>
            </a:fld>
            <a:endParaRPr lang="zh-CN"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stretch>
            <a:fillRect/>
          </a:stretch>
        </p:blipFill>
        <p:spPr>
          <a:xfrm>
            <a:off x="3849401" y="5904858"/>
            <a:ext cx="3114286" cy="400000"/>
          </a:xfrm>
          <a:prstGeom prst="rect">
            <a:avLst/>
          </a:prstGeom>
        </p:spPr>
      </p:pic>
      <p:pic>
        <p:nvPicPr>
          <p:cNvPr id="5" name="图片 4"/>
          <p:cNvPicPr>
            <a:picLocks noChangeAspect="1"/>
          </p:cNvPicPr>
          <p:nvPr/>
        </p:nvPicPr>
        <p:blipFill>
          <a:blip r:embed="rId3"/>
          <a:stretch>
            <a:fillRect/>
          </a:stretch>
        </p:blipFill>
        <p:spPr>
          <a:xfrm>
            <a:off x="126409" y="4408191"/>
            <a:ext cx="3245469" cy="1992022"/>
          </a:xfrm>
          <a:prstGeom prst="rect">
            <a:avLst/>
          </a:prstGeom>
        </p:spPr>
      </p:pic>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p:txBody>
          <a:bodyPr/>
          <a:lstStyle/>
          <a:p>
            <a:fld id="{0F70CA5D-E695-4F85-B06C-5457D371F980}" type="datetime1">
              <a:rPr lang="zh-CN" altLang="en-US" smtClean="0"/>
              <a:t>2018-3-14</a:t>
            </a:fld>
            <a:endParaRPr lang="zh-CN" altLang="en-US" dirty="0"/>
          </a:p>
        </p:txBody>
      </p:sp>
      <p:sp>
        <p:nvSpPr>
          <p:cNvPr id="14"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11" name="TextBox 10"/>
          <p:cNvSpPr txBox="1"/>
          <p:nvPr/>
        </p:nvSpPr>
        <p:spPr>
          <a:xfrm>
            <a:off x="6525636" y="1410039"/>
            <a:ext cx="2520279" cy="5155257"/>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第二步：点“滤非极限公式”按钮，过滤掉未达到极限的</a:t>
            </a:r>
            <a:r>
              <a:rPr lang="zh-CN" altLang="en-US" sz="1200" dirty="0" smtClean="0">
                <a:latin typeface="微软雅黑" pitchFamily="34" charset="-122"/>
                <a:ea typeface="微软雅黑" pitchFamily="34" charset="-122"/>
              </a:rPr>
              <a:t>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第三步</a:t>
            </a:r>
            <a:r>
              <a:rPr lang="zh-CN" altLang="en-US" sz="1200" dirty="0" smtClean="0">
                <a:latin typeface="微软雅黑" pitchFamily="34" charset="-122"/>
                <a:ea typeface="微软雅黑" pitchFamily="34" charset="-122"/>
              </a:rPr>
              <a:t>：搜索公式（每天开奖前都搜索公式兵更新后今天都用该次所搜索的公式），可以按照默认设置搜索，也可以使用右边的公式搜索模版；对于搜索出来最终的公式，停止后点“公式</a:t>
            </a:r>
            <a:r>
              <a:rPr lang="zh-CN" altLang="en-US" sz="1200" dirty="0">
                <a:latin typeface="微软雅黑" pitchFamily="34" charset="-122"/>
                <a:ea typeface="微软雅黑" pitchFamily="34" charset="-122"/>
              </a:rPr>
              <a:t>追加到数据库”按钮；</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第四步：选择对应的位，同时选择</a:t>
            </a:r>
            <a:r>
              <a:rPr lang="zh-CN" altLang="en-US" sz="1200" dirty="0" smtClean="0">
                <a:latin typeface="微软雅黑" pitchFamily="34" charset="-122"/>
                <a:ea typeface="微软雅黑" pitchFamily="34" charset="-122"/>
              </a:rPr>
              <a:t>是直选还是组选</a:t>
            </a:r>
            <a:r>
              <a:rPr lang="zh-CN" altLang="en-US" sz="1200" dirty="0">
                <a:latin typeface="微软雅黑" pitchFamily="34" charset="-122"/>
                <a:ea typeface="微软雅黑" pitchFamily="34" charset="-122"/>
              </a:rPr>
              <a:t>、“最优公式法（”默认</a:t>
            </a:r>
            <a:r>
              <a:rPr lang="zh-CN" altLang="en-US" sz="1200" dirty="0" smtClean="0">
                <a:latin typeface="微软雅黑" pitchFamily="34" charset="-122"/>
                <a:ea typeface="微软雅黑" pitchFamily="34" charset="-122"/>
              </a:rPr>
              <a:t>），设置保留号码个数，然后</a:t>
            </a:r>
            <a:r>
              <a:rPr lang="zh-CN" altLang="en-US" sz="1200" dirty="0">
                <a:latin typeface="微软雅黑" pitchFamily="34" charset="-122"/>
                <a:ea typeface="微软雅黑" pitchFamily="34" charset="-122"/>
              </a:rPr>
              <a:t>点“计算公式”按钮；</a:t>
            </a:r>
            <a:endParaRPr lang="en-US" altLang="zh-CN" sz="1200" dirty="0">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1200" dirty="0">
                <a:latin typeface="微软雅黑" pitchFamily="34" charset="-122"/>
                <a:ea typeface="微软雅黑" pitchFamily="34" charset="-122"/>
              </a:rPr>
              <a:t>第五步：在弹出结果列表里面，每一位排除了前面位开奖结果所剩下的排名最前的的号码即是</a:t>
            </a:r>
            <a:r>
              <a:rPr lang="zh-CN" altLang="en-US" sz="1200" dirty="0" smtClean="0">
                <a:latin typeface="微软雅黑" pitchFamily="34" charset="-122"/>
                <a:ea typeface="微软雅黑" pitchFamily="34" charset="-122"/>
              </a:rPr>
              <a:t>结果。</a:t>
            </a:r>
            <a:endParaRPr lang="zh-CN" altLang="en-US" sz="1200" dirty="0">
              <a:latin typeface="微软雅黑" pitchFamily="34" charset="-122"/>
              <a:ea typeface="微软雅黑" pitchFamily="34" charset="-122"/>
            </a:endParaRPr>
          </a:p>
        </p:txBody>
      </p:sp>
      <p:pic>
        <p:nvPicPr>
          <p:cNvPr id="717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下箭头 28"/>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左箭头 32"/>
          <p:cNvSpPr/>
          <p:nvPr/>
        </p:nvSpPr>
        <p:spPr>
          <a:xfrm>
            <a:off x="1303742" y="3186637"/>
            <a:ext cx="536962" cy="1703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371878" y="5023428"/>
            <a:ext cx="501933"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360079" y="2445660"/>
            <a:ext cx="659832" cy="2484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标注 8"/>
          <p:cNvSpPr/>
          <p:nvPr/>
        </p:nvSpPr>
        <p:spPr>
          <a:xfrm>
            <a:off x="3904523" y="3788728"/>
            <a:ext cx="2603398" cy="185569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dirty="0">
                <a:latin typeface="微软雅黑 Light" panose="020B0502040204020203" pitchFamily="34" charset="-122"/>
                <a:ea typeface="微软雅黑 Light" panose="020B0502040204020203" pitchFamily="34" charset="-122"/>
              </a:rPr>
              <a:t>这里最后得到的结果就是我们选择的前三名</a:t>
            </a:r>
            <a:r>
              <a:rPr lang="zh-CN" altLang="en-US" sz="1400" dirty="0" smtClean="0">
                <a:latin typeface="微软雅黑 Light" panose="020B0502040204020203" pitchFamily="34" charset="-122"/>
                <a:ea typeface="微软雅黑 Light" panose="020B0502040204020203" pitchFamily="34" charset="-122"/>
              </a:rPr>
              <a:t>，</a:t>
            </a:r>
            <a:r>
              <a:rPr lang="zh-CN" altLang="en-US" sz="1400" smtClean="0">
                <a:latin typeface="微软雅黑 Light" panose="020B0502040204020203" pitchFamily="34" charset="-122"/>
                <a:ea typeface="微软雅黑 Light" panose="020B0502040204020203" pitchFamily="34" charset="-122"/>
              </a:rPr>
              <a:t>计算方法是：按照</a:t>
            </a:r>
            <a:r>
              <a:rPr lang="zh-CN" altLang="en-US" sz="1400" dirty="0">
                <a:latin typeface="微软雅黑 Light" panose="020B0502040204020203" pitchFamily="34" charset="-122"/>
                <a:ea typeface="微软雅黑 Light" panose="020B0502040204020203" pitchFamily="34" charset="-122"/>
              </a:rPr>
              <a:t>前三位的公式</a:t>
            </a:r>
            <a:r>
              <a:rPr lang="zh-CN" altLang="en-US" sz="1400" dirty="0" smtClean="0">
                <a:latin typeface="微软雅黑 Light" panose="020B0502040204020203" pitchFamily="34" charset="-122"/>
                <a:ea typeface="微软雅黑 Light" panose="020B0502040204020203" pitchFamily="34" charset="-122"/>
              </a:rPr>
              <a:t>计算，排除了</a:t>
            </a:r>
            <a:r>
              <a:rPr lang="zh-CN" altLang="en-US" sz="1400" dirty="0">
                <a:latin typeface="微软雅黑 Light" panose="020B0502040204020203" pitchFamily="34" charset="-122"/>
                <a:ea typeface="微软雅黑 Light" panose="020B0502040204020203" pitchFamily="34" charset="-122"/>
              </a:rPr>
              <a:t>前面</a:t>
            </a:r>
            <a:r>
              <a:rPr lang="zh-CN" altLang="en-US" sz="1400" dirty="0" smtClean="0">
                <a:latin typeface="微软雅黑 Light" panose="020B0502040204020203" pitchFamily="34" charset="-122"/>
                <a:ea typeface="微软雅黑 Light" panose="020B0502040204020203" pitchFamily="34" charset="-122"/>
              </a:rPr>
              <a:t>位数计算出现</a:t>
            </a:r>
            <a:r>
              <a:rPr lang="zh-CN" altLang="en-US" sz="1400" dirty="0">
                <a:latin typeface="微软雅黑 Light" panose="020B0502040204020203" pitchFamily="34" charset="-122"/>
                <a:ea typeface="微软雅黑 Light" panose="020B0502040204020203" pitchFamily="34" charset="-122"/>
              </a:rPr>
              <a:t>过</a:t>
            </a:r>
            <a:r>
              <a:rPr lang="zh-CN" altLang="en-US" sz="1400" dirty="0" smtClean="0">
                <a:latin typeface="微软雅黑 Light" panose="020B0502040204020203" pitchFamily="34" charset="-122"/>
                <a:ea typeface="微软雅黑 Light" panose="020B0502040204020203" pitchFamily="34" charset="-122"/>
              </a:rPr>
              <a:t>的号码剩下</a:t>
            </a:r>
            <a:r>
              <a:rPr lang="zh-CN" altLang="en-US" sz="1400" dirty="0">
                <a:latin typeface="微软雅黑 Light" panose="020B0502040204020203" pitchFamily="34" charset="-122"/>
                <a:ea typeface="微软雅黑 Light" panose="020B0502040204020203" pitchFamily="34" charset="-122"/>
              </a:rPr>
              <a:t>的排名最靠前的号码组合成的前三位</a:t>
            </a:r>
            <a:r>
              <a:rPr lang="zh-CN" altLang="en-US" sz="1400" dirty="0" smtClean="0">
                <a:latin typeface="微软雅黑 Light" panose="020B0502040204020203" pitchFamily="34" charset="-122"/>
                <a:ea typeface="微软雅黑 Light" panose="020B0502040204020203" pitchFamily="34" charset="-122"/>
              </a:rPr>
              <a:t>结果。如果选择组选，使用方法一样。可以</a:t>
            </a:r>
            <a:r>
              <a:rPr lang="zh-CN" altLang="en-US" sz="1400" smtClean="0">
                <a:latin typeface="微软雅黑 Light" panose="020B0502040204020203" pitchFamily="34" charset="-122"/>
                <a:ea typeface="微软雅黑 Light" panose="020B0502040204020203" pitchFamily="34" charset="-122"/>
              </a:rPr>
              <a:t>看该位组</a:t>
            </a:r>
            <a:r>
              <a:rPr lang="zh-CN" altLang="en-US" sz="1400" dirty="0" smtClean="0">
                <a:latin typeface="微软雅黑 Light" panose="020B0502040204020203" pitchFamily="34" charset="-122"/>
                <a:ea typeface="微软雅黑 Light" panose="020B0502040204020203" pitchFamily="34" charset="-122"/>
              </a:rPr>
              <a:t>选的排名靠前结果</a:t>
            </a:r>
            <a:endParaRPr lang="zh-CN" altLang="en-US" sz="1400" dirty="0">
              <a:latin typeface="微软雅黑 Light" panose="020B0502040204020203" pitchFamily="34" charset="-122"/>
              <a:ea typeface="微软雅黑 Light" panose="020B0502040204020203" pitchFamily="34" charset="-122"/>
            </a:endParaRPr>
          </a:p>
        </p:txBody>
      </p:sp>
      <p:sp>
        <p:nvSpPr>
          <p:cNvPr id="30" name="下箭头 29"/>
          <p:cNvSpPr/>
          <p:nvPr/>
        </p:nvSpPr>
        <p:spPr>
          <a:xfrm>
            <a:off x="2685176" y="2827222"/>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5"/>
          <a:stretch>
            <a:fillRect/>
          </a:stretch>
        </p:blipFill>
        <p:spPr>
          <a:xfrm>
            <a:off x="210562" y="2832080"/>
            <a:ext cx="1076190" cy="647619"/>
          </a:xfrm>
          <a:prstGeom prst="rect">
            <a:avLst/>
          </a:prstGeom>
        </p:spPr>
      </p:pic>
      <p:cxnSp>
        <p:nvCxnSpPr>
          <p:cNvPr id="15" name="直接箭头连接符 14"/>
          <p:cNvCxnSpPr/>
          <p:nvPr/>
        </p:nvCxnSpPr>
        <p:spPr>
          <a:xfrm flipH="1">
            <a:off x="990660" y="6056332"/>
            <a:ext cx="4023124" cy="197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109" y="1578025"/>
            <a:ext cx="79057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右箭头 27"/>
          <p:cNvSpPr/>
          <p:nvPr/>
        </p:nvSpPr>
        <p:spPr>
          <a:xfrm>
            <a:off x="2391357" y="1662819"/>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右箭头 31"/>
          <p:cNvSpPr/>
          <p:nvPr/>
        </p:nvSpPr>
        <p:spPr>
          <a:xfrm>
            <a:off x="3634386" y="1677545"/>
            <a:ext cx="431761" cy="41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5" name="图片 34"/>
          <p:cNvPicPr>
            <a:picLocks noChangeAspect="1"/>
          </p:cNvPicPr>
          <p:nvPr/>
        </p:nvPicPr>
        <p:blipFill>
          <a:blip r:embed="rId7"/>
          <a:stretch>
            <a:fillRect/>
          </a:stretch>
        </p:blipFill>
        <p:spPr>
          <a:xfrm>
            <a:off x="1302229" y="1637665"/>
            <a:ext cx="1160188" cy="360447"/>
          </a:xfrm>
          <a:prstGeom prst="rect">
            <a:avLst/>
          </a:prstGeom>
        </p:spPr>
      </p:pic>
      <p:pic>
        <p:nvPicPr>
          <p:cNvPr id="36" name="图片 35"/>
          <p:cNvPicPr>
            <a:picLocks noChangeAspect="1"/>
          </p:cNvPicPr>
          <p:nvPr/>
        </p:nvPicPr>
        <p:blipFill>
          <a:blip r:embed="rId8"/>
          <a:stretch>
            <a:fillRect/>
          </a:stretch>
        </p:blipFill>
        <p:spPr>
          <a:xfrm>
            <a:off x="2794419" y="1301867"/>
            <a:ext cx="876639" cy="994397"/>
          </a:xfrm>
          <a:prstGeom prst="rect">
            <a:avLst/>
          </a:prstGeom>
        </p:spPr>
      </p:pic>
      <p:sp>
        <p:nvSpPr>
          <p:cNvPr id="37" name="右箭头 36"/>
          <p:cNvSpPr/>
          <p:nvPr/>
        </p:nvSpPr>
        <p:spPr>
          <a:xfrm>
            <a:off x="907140" y="1677545"/>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9"/>
          <a:stretch>
            <a:fillRect/>
          </a:stretch>
        </p:blipFill>
        <p:spPr>
          <a:xfrm>
            <a:off x="2402630" y="2339742"/>
            <a:ext cx="946944" cy="432554"/>
          </a:xfrm>
          <a:prstGeom prst="rect">
            <a:avLst/>
          </a:prstGeom>
        </p:spPr>
      </p:pic>
      <p:pic>
        <p:nvPicPr>
          <p:cNvPr id="3" name="图片 2"/>
          <p:cNvPicPr>
            <a:picLocks noChangeAspect="1"/>
          </p:cNvPicPr>
          <p:nvPr/>
        </p:nvPicPr>
        <p:blipFill>
          <a:blip r:embed="rId10"/>
          <a:stretch>
            <a:fillRect/>
          </a:stretch>
        </p:blipFill>
        <p:spPr>
          <a:xfrm>
            <a:off x="4056198" y="1180577"/>
            <a:ext cx="2485544" cy="2525054"/>
          </a:xfrm>
          <a:prstGeom prst="rect">
            <a:avLst/>
          </a:prstGeom>
        </p:spPr>
      </p:pic>
      <p:pic>
        <p:nvPicPr>
          <p:cNvPr id="4" name="图片 3"/>
          <p:cNvPicPr>
            <a:picLocks noChangeAspect="1"/>
          </p:cNvPicPr>
          <p:nvPr/>
        </p:nvPicPr>
        <p:blipFill>
          <a:blip r:embed="rId11"/>
          <a:stretch>
            <a:fillRect/>
          </a:stretch>
        </p:blipFill>
        <p:spPr>
          <a:xfrm>
            <a:off x="1843090" y="3032734"/>
            <a:ext cx="2148072" cy="361422"/>
          </a:xfrm>
          <a:prstGeom prst="rect">
            <a:avLst/>
          </a:prstGeom>
        </p:spPr>
      </p:pic>
      <p:sp>
        <p:nvSpPr>
          <p:cNvPr id="16" name="灯片编号占位符 15"/>
          <p:cNvSpPr>
            <a:spLocks noGrp="1"/>
          </p:cNvSpPr>
          <p:nvPr>
            <p:ph type="sldNum" sz="quarter" idx="12"/>
          </p:nvPr>
        </p:nvSpPr>
        <p:spPr/>
        <p:txBody>
          <a:bodyPr/>
          <a:lstStyle/>
          <a:p>
            <a:fld id="{5A20763C-05F2-4086-B027-6D92EC48C3F9}" type="slidenum">
              <a:rPr lang="zh-CN" altLang="en-US" smtClean="0"/>
              <a:pPr/>
              <a:t>19</a:t>
            </a:fld>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11" name="日期占位符 4"/>
          <p:cNvSpPr>
            <a:spLocks noGrp="1"/>
          </p:cNvSpPr>
          <p:nvPr>
            <p:ph type="dt" sz="half" idx="10"/>
          </p:nvPr>
        </p:nvSpPr>
        <p:spPr/>
        <p:txBody>
          <a:bodyPr/>
          <a:lstStyle/>
          <a:p>
            <a:fld id="{0FFB7081-67D6-4592-B6CD-A8AE13A8D154}" type="datetime1">
              <a:rPr lang="zh-CN" altLang="en-US" smtClean="0"/>
              <a:t>2018-3-14</a:t>
            </a:fld>
            <a:endParaRPr lang="zh-CN" altLang="en-US" dirty="0"/>
          </a:p>
        </p:txBody>
      </p:sp>
      <p:sp>
        <p:nvSpPr>
          <p:cNvPr id="14"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8" name="灯片编号占位符 7"/>
          <p:cNvSpPr>
            <a:spLocks noGrp="1"/>
          </p:cNvSpPr>
          <p:nvPr>
            <p:ph type="sldNum" sz="quarter" idx="12"/>
          </p:nvPr>
        </p:nvSpPr>
        <p:spPr/>
        <p:txBody>
          <a:bodyPr/>
          <a:lstStyle/>
          <a:p>
            <a:fld id="{5A20763C-05F2-4086-B027-6D92EC48C3F9}" type="slidenum">
              <a:rPr lang="zh-CN" altLang="en-US" smtClean="0"/>
              <a:pPr/>
              <a:t>2</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p:txBody>
          <a:bodyPr/>
          <a:lstStyle/>
          <a:p>
            <a:fld id="{E3529ED6-7046-4C8D-8467-16FD8D654634}" type="datetime1">
              <a:rPr lang="zh-CN" altLang="en-US" smtClean="0"/>
              <a:t>2018-3-14</a:t>
            </a:fld>
            <a:endParaRPr lang="zh-CN" altLang="en-US" dirty="0"/>
          </a:p>
        </p:txBody>
      </p:sp>
      <p:sp>
        <p:nvSpPr>
          <p:cNvPr id="7"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pic>
        <p:nvPicPr>
          <p:cNvPr id="5" name="图片 4"/>
          <p:cNvPicPr>
            <a:picLocks noChangeAspect="1"/>
          </p:cNvPicPr>
          <p:nvPr/>
        </p:nvPicPr>
        <p:blipFill>
          <a:blip r:embed="rId2"/>
          <a:stretch>
            <a:fillRect/>
          </a:stretch>
        </p:blipFill>
        <p:spPr>
          <a:xfrm>
            <a:off x="797367" y="1988840"/>
            <a:ext cx="7883966" cy="2799041"/>
          </a:xfrm>
          <a:prstGeom prst="rect">
            <a:avLst/>
          </a:prstGeom>
        </p:spPr>
      </p:pic>
      <p:sp>
        <p:nvSpPr>
          <p:cNvPr id="8" name="灯片编号占位符 7"/>
          <p:cNvSpPr>
            <a:spLocks noGrp="1"/>
          </p:cNvSpPr>
          <p:nvPr>
            <p:ph type="sldNum" sz="quarter" idx="12"/>
          </p:nvPr>
        </p:nvSpPr>
        <p:spPr/>
        <p:txBody>
          <a:bodyPr/>
          <a:lstStyle/>
          <a:p>
            <a:fld id="{5A20763C-05F2-4086-B027-6D92EC48C3F9}" type="slidenum">
              <a:rPr lang="zh-CN" altLang="en-US" smtClean="0"/>
              <a:pPr/>
              <a:t>3</a:t>
            </a:fld>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sz="half" idx="10"/>
          </p:nvPr>
        </p:nvSpPr>
        <p:spPr>
          <a:xfrm>
            <a:off x="457200" y="6356350"/>
            <a:ext cx="2133600" cy="365125"/>
          </a:xfrm>
        </p:spPr>
        <p:txBody>
          <a:bodyPr/>
          <a:lstStyle/>
          <a:p>
            <a:fld id="{C2DD5072-1DEB-428C-8E6B-331476394724}" type="datetime1">
              <a:rPr lang="zh-CN" altLang="en-US" smtClean="0"/>
              <a:t>2018-3-14</a:t>
            </a:fld>
            <a:endParaRPr lang="zh-CN" altLang="en-US"/>
          </a:p>
        </p:txBody>
      </p:sp>
      <p:sp>
        <p:nvSpPr>
          <p:cNvPr id="10" name="标题 1"/>
          <p:cNvSpPr>
            <a:spLocks noGrp="1"/>
          </p:cNvSpPr>
          <p:nvPr>
            <p:ph type="title"/>
          </p:nvPr>
        </p:nvSpPr>
        <p:spPr>
          <a:xfrm>
            <a:off x="457200" y="274638"/>
            <a:ext cx="8229600" cy="1143000"/>
          </a:xfrm>
        </p:spPr>
        <p:txBody>
          <a:bodyPr/>
          <a:lstStyle/>
          <a:p>
            <a:r>
              <a:rPr lang="zh-CN" altLang="en-US" dirty="0" smtClean="0">
                <a:latin typeface="微软雅黑" pitchFamily="34" charset="-122"/>
                <a:ea typeface="微软雅黑" pitchFamily="34" charset="-122"/>
              </a:rPr>
              <a:t>彩票种类的切换</a:t>
            </a:r>
            <a:endParaRPr lang="zh-CN" altLang="en-US" dirty="0">
              <a:latin typeface="微软雅黑" pitchFamily="34" charset="-122"/>
              <a:ea typeface="微软雅黑" pitchFamily="34" charset="-122"/>
            </a:endParaRPr>
          </a:p>
        </p:txBody>
      </p:sp>
      <p:sp>
        <p:nvSpPr>
          <p:cNvPr id="11" name="日期占位符 4"/>
          <p:cNvSpPr txBox="1">
            <a:spLocks/>
          </p:cNvSpPr>
          <p:nvPr/>
        </p:nvSpPr>
        <p:spPr>
          <a:xfrm>
            <a:off x="457200" y="6356350"/>
            <a:ext cx="2133600" cy="365125"/>
          </a:xfrm>
          <a:prstGeom prst="rect">
            <a:avLst/>
          </a:prstGeom>
        </p:spPr>
        <p:txBody>
          <a:bodyPr vert="horz" lIns="91440" tIns="45720" rIns="91440" bIns="45720" rtlCol="0" anchor="ct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1C7EB33-17D8-4DA0-A5FF-249211419B45}" type="datetime1">
              <a:rPr lang="zh-CN" altLang="en-US" smtClean="0"/>
              <a:pPr/>
              <a:t>2018-3-14</a:t>
            </a:fld>
            <a:endParaRPr lang="zh-CN" altLang="en-US" dirty="0"/>
          </a:p>
        </p:txBody>
      </p:sp>
      <p:sp>
        <p:nvSpPr>
          <p:cNvPr id="12" name="页脚占位符 5"/>
          <p:cNvSpPr txBox="1">
            <a:spLocks/>
          </p:cNvSpPr>
          <p:nvPr/>
        </p:nvSpPr>
        <p:spPr>
          <a:xfrm>
            <a:off x="3124200" y="6356350"/>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乐</a:t>
            </a:r>
            <a:r>
              <a:rPr lang="zh-CN" altLang="en-US" dirty="0" smtClean="0"/>
              <a:t>透</a:t>
            </a:r>
            <a:r>
              <a:rPr lang="zh-CN" altLang="en-US" dirty="0" smtClean="0"/>
              <a:t>选</a:t>
            </a:r>
            <a:r>
              <a:rPr lang="en-US" altLang="zh-CN" dirty="0"/>
              <a:t>5</a:t>
            </a:r>
            <a:r>
              <a:rPr lang="zh-CN" altLang="en-US" dirty="0" smtClean="0"/>
              <a:t>极限公式</a:t>
            </a:r>
            <a:r>
              <a:rPr lang="zh-CN" altLang="en-US" dirty="0" smtClean="0"/>
              <a:t>精算师</a:t>
            </a:r>
            <a:endParaRPr lang="zh-CN" altLang="en-US" dirty="0"/>
          </a:p>
        </p:txBody>
      </p:sp>
      <p:sp>
        <p:nvSpPr>
          <p:cNvPr id="14" name="Rectangle 4"/>
          <p:cNvSpPr>
            <a:spLocks noChangeArrowheads="1"/>
          </p:cNvSpPr>
          <p:nvPr/>
        </p:nvSpPr>
        <p:spPr bwMode="auto">
          <a:xfrm>
            <a:off x="611561" y="5392343"/>
            <a:ext cx="5941640" cy="738063"/>
          </a:xfrm>
          <a:prstGeom prst="rect">
            <a:avLst/>
          </a:prstGeom>
          <a:noFill/>
          <a:ln w="9525">
            <a:noFill/>
            <a:miter lim="800000"/>
            <a:headEnd/>
            <a:tailEnd/>
          </a:ln>
        </p:spPr>
        <p:txBody>
          <a:bodyPr wrap="none" anchor="ctr"/>
          <a:lstStyle/>
          <a:p>
            <a:r>
              <a:rPr lang="en-US" altLang="zh-CN" sz="1200" dirty="0" smtClean="0">
                <a:latin typeface="微软雅黑" pitchFamily="34" charset="-122"/>
                <a:ea typeface="微软雅黑" pitchFamily="34" charset="-122"/>
              </a:rPr>
              <a:t>1</a:t>
            </a:r>
            <a:r>
              <a:rPr lang="zh-CN" altLang="en-US" sz="1200" dirty="0" smtClean="0">
                <a:latin typeface="微软雅黑" pitchFamily="34" charset="-122"/>
                <a:ea typeface="微软雅黑" pitchFamily="34" charset="-122"/>
              </a:rPr>
              <a:t>）点击“软件设置按钮</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，打开设置菜单，在彩种选择子菜单选择对应的彩票类型；</a:t>
            </a:r>
            <a:endParaRPr lang="en-US" altLang="zh-CN" sz="1200" dirty="0" smtClean="0">
              <a:latin typeface="微软雅黑" pitchFamily="34" charset="-122"/>
              <a:ea typeface="微软雅黑" pitchFamily="34" charset="-122"/>
            </a:endParaRPr>
          </a:p>
          <a:p>
            <a:r>
              <a:rPr lang="en-US" altLang="zh-CN" sz="1200" dirty="0" smtClean="0">
                <a:latin typeface="微软雅黑" pitchFamily="34" charset="-122"/>
                <a:ea typeface="微软雅黑" pitchFamily="34" charset="-122"/>
              </a:rPr>
              <a:t>2</a:t>
            </a:r>
            <a:r>
              <a:rPr lang="zh-CN" altLang="en-US" sz="1200" dirty="0" smtClean="0">
                <a:latin typeface="微软雅黑" pitchFamily="34" charset="-122"/>
                <a:ea typeface="微软雅黑" pitchFamily="34" charset="-122"/>
              </a:rPr>
              <a:t>）软件支持华东、福建、河南、湖北、河北、广东、浙江、黑龙江等多</a:t>
            </a:r>
            <a:r>
              <a:rPr lang="zh-CN" altLang="en-US" sz="1200" dirty="0">
                <a:latin typeface="微软雅黑" pitchFamily="34" charset="-122"/>
                <a:ea typeface="微软雅黑" pitchFamily="34" charset="-122"/>
              </a:rPr>
              <a:t>地</a:t>
            </a:r>
            <a:r>
              <a:rPr lang="zh-CN" altLang="en-US" sz="1200" dirty="0" smtClean="0">
                <a:latin typeface="微软雅黑" pitchFamily="34" charset="-122"/>
                <a:ea typeface="微软雅黑" pitchFamily="34" charset="-122"/>
              </a:rPr>
              <a:t>选</a:t>
            </a:r>
            <a:r>
              <a:rPr lang="en-US" altLang="zh-CN" sz="1200" dirty="0" smtClean="0">
                <a:latin typeface="微软雅黑" pitchFamily="34" charset="-122"/>
                <a:ea typeface="微软雅黑" pitchFamily="34" charset="-122"/>
              </a:rPr>
              <a:t>5</a:t>
            </a:r>
            <a:r>
              <a:rPr lang="zh-CN" altLang="en-US" sz="1200" dirty="0" smtClean="0">
                <a:latin typeface="微软雅黑" pitchFamily="34" charset="-122"/>
                <a:ea typeface="微软雅黑" pitchFamily="34" charset="-122"/>
              </a:rPr>
              <a:t>型</a:t>
            </a:r>
            <a:r>
              <a:rPr lang="zh-CN" altLang="en-US" sz="1200" dirty="0">
                <a:latin typeface="微软雅黑" pitchFamily="34" charset="-122"/>
                <a:ea typeface="微软雅黑" pitchFamily="34" charset="-122"/>
              </a:rPr>
              <a:t>乐透彩票；</a:t>
            </a:r>
            <a:endParaRPr lang="en-US" altLang="zh-CN" sz="1200" dirty="0">
              <a:latin typeface="微软雅黑" pitchFamily="34" charset="-122"/>
              <a:ea typeface="微软雅黑" pitchFamily="34" charset="-122"/>
            </a:endParaRPr>
          </a:p>
          <a:p>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）如果切换了彩票类型，原来的历史号码需要清除之后</a:t>
            </a:r>
            <a:r>
              <a:rPr lang="zh-CN" altLang="en-US" sz="1200" dirty="0" smtClean="0">
                <a:latin typeface="微软雅黑" pitchFamily="34" charset="-122"/>
                <a:ea typeface="微软雅黑" pitchFamily="34" charset="-122"/>
              </a:rPr>
              <a:t>再点“开奖历史号在线更新”。</a:t>
            </a:r>
            <a:endParaRPr lang="zh-CN" altLang="en-US" sz="1200" dirty="0">
              <a:latin typeface="微软雅黑" pitchFamily="34" charset="-122"/>
              <a:ea typeface="微软雅黑" pitchFamily="34" charset="-122"/>
            </a:endParaRPr>
          </a:p>
        </p:txBody>
      </p:sp>
      <p:pic>
        <p:nvPicPr>
          <p:cNvPr id="15" name="图片 14"/>
          <p:cNvPicPr>
            <a:picLocks noChangeAspect="1"/>
          </p:cNvPicPr>
          <p:nvPr/>
        </p:nvPicPr>
        <p:blipFill>
          <a:blip r:embed="rId2"/>
          <a:stretch>
            <a:fillRect/>
          </a:stretch>
        </p:blipFill>
        <p:spPr>
          <a:xfrm>
            <a:off x="7150162" y="5331720"/>
            <a:ext cx="1139573" cy="911658"/>
          </a:xfrm>
          <a:prstGeom prst="rect">
            <a:avLst/>
          </a:prstGeom>
        </p:spPr>
      </p:pic>
      <p:sp>
        <p:nvSpPr>
          <p:cNvPr id="16" name="下箭头 15"/>
          <p:cNvSpPr/>
          <p:nvPr/>
        </p:nvSpPr>
        <p:spPr>
          <a:xfrm>
            <a:off x="7551760" y="4991241"/>
            <a:ext cx="336376" cy="3404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3"/>
          <a:stretch>
            <a:fillRect/>
          </a:stretch>
        </p:blipFill>
        <p:spPr>
          <a:xfrm>
            <a:off x="457200" y="1976050"/>
            <a:ext cx="4752476" cy="3015191"/>
          </a:xfrm>
          <a:prstGeom prst="rect">
            <a:avLst/>
          </a:prstGeom>
        </p:spPr>
      </p:pic>
      <p:pic>
        <p:nvPicPr>
          <p:cNvPr id="18" name="图片 17"/>
          <p:cNvPicPr>
            <a:picLocks noChangeAspect="1"/>
          </p:cNvPicPr>
          <p:nvPr/>
        </p:nvPicPr>
        <p:blipFill>
          <a:blip r:embed="rId4"/>
          <a:stretch>
            <a:fillRect/>
          </a:stretch>
        </p:blipFill>
        <p:spPr>
          <a:xfrm>
            <a:off x="5760058" y="1982321"/>
            <a:ext cx="2529677" cy="3008920"/>
          </a:xfrm>
          <a:prstGeom prst="rect">
            <a:avLst/>
          </a:prstGeom>
        </p:spPr>
      </p:pic>
      <p:sp>
        <p:nvSpPr>
          <p:cNvPr id="19" name="右箭头 18"/>
          <p:cNvSpPr/>
          <p:nvPr/>
        </p:nvSpPr>
        <p:spPr>
          <a:xfrm>
            <a:off x="5219745" y="3215511"/>
            <a:ext cx="540313"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页脚占位符 19"/>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a:p>
        </p:txBody>
      </p:sp>
      <p:sp>
        <p:nvSpPr>
          <p:cNvPr id="22" name="灯片编号占位符 21"/>
          <p:cNvSpPr>
            <a:spLocks noGrp="1"/>
          </p:cNvSpPr>
          <p:nvPr>
            <p:ph type="sldNum" sz="quarter" idx="12"/>
          </p:nvPr>
        </p:nvSpPr>
        <p:spPr/>
        <p:txBody>
          <a:bodyPr/>
          <a:lstStyle/>
          <a:p>
            <a:fld id="{5A20763C-05F2-4086-B027-6D92EC48C3F9}" type="slidenum">
              <a:rPr lang="zh-CN" altLang="en-US" smtClean="0"/>
              <a:pPr/>
              <a:t>4</a:t>
            </a:fld>
            <a:endParaRPr lang="zh-CN" altLang="en-US"/>
          </a:p>
        </p:txBody>
      </p:sp>
    </p:spTree>
    <p:extLst>
      <p:ext uri="{BB962C8B-B14F-4D97-AF65-F5344CB8AC3E}">
        <p14:creationId xmlns:p14="http://schemas.microsoft.com/office/powerpoint/2010/main" val="237052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17" name="日期占位符 4"/>
          <p:cNvSpPr>
            <a:spLocks noGrp="1"/>
          </p:cNvSpPr>
          <p:nvPr>
            <p:ph type="dt" sz="half" idx="10"/>
          </p:nvPr>
        </p:nvSpPr>
        <p:spPr/>
        <p:txBody>
          <a:bodyPr/>
          <a:lstStyle/>
          <a:p>
            <a:fld id="{566D055B-BB66-4A06-851E-AC4A79581605}" type="datetime1">
              <a:rPr lang="zh-CN" altLang="en-US" smtClean="0"/>
              <a:t>2018-3-14</a:t>
            </a:fld>
            <a:endParaRPr lang="zh-CN" altLang="en-US" dirty="0"/>
          </a:p>
        </p:txBody>
      </p:sp>
      <p:sp>
        <p:nvSpPr>
          <p:cNvPr id="23"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图片 2"/>
          <p:cNvPicPr>
            <a:picLocks noChangeAspect="1"/>
          </p:cNvPicPr>
          <p:nvPr/>
        </p:nvPicPr>
        <p:blipFill>
          <a:blip r:embed="rId3"/>
          <a:stretch>
            <a:fillRect/>
          </a:stretch>
        </p:blipFill>
        <p:spPr>
          <a:xfrm>
            <a:off x="2827427" y="2400822"/>
            <a:ext cx="5813101" cy="814159"/>
          </a:xfrm>
          <a:prstGeom prst="rect">
            <a:avLst/>
          </a:prstGeom>
        </p:spPr>
      </p:pic>
      <p:sp>
        <p:nvSpPr>
          <p:cNvPr id="5" name="灯片编号占位符 4"/>
          <p:cNvSpPr>
            <a:spLocks noGrp="1"/>
          </p:cNvSpPr>
          <p:nvPr>
            <p:ph type="sldNum" sz="quarter" idx="12"/>
          </p:nvPr>
        </p:nvSpPr>
        <p:spPr/>
        <p:txBody>
          <a:bodyPr/>
          <a:lstStyle/>
          <a:p>
            <a:fld id="{5A20763C-05F2-4086-B027-6D92EC48C3F9}" type="slidenum">
              <a:rPr lang="zh-CN" altLang="en-US" smtClean="0"/>
              <a:pPr/>
              <a:t>5</a:t>
            </a:fld>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6059361" y="4127550"/>
            <a:ext cx="2553337" cy="2593925"/>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4" cstate="print"/>
          <a:srcRect/>
          <a:stretch>
            <a:fillRect/>
          </a:stretch>
        </p:blipFill>
        <p:spPr bwMode="auto">
          <a:xfrm>
            <a:off x="4211960" y="1737096"/>
            <a:ext cx="3960440" cy="521918"/>
          </a:xfrm>
          <a:prstGeom prst="rect">
            <a:avLst/>
          </a:prstGeom>
          <a:noFill/>
          <a:ln w="9525">
            <a:noFill/>
            <a:miter lim="800000"/>
            <a:headEnd/>
            <a:tailEnd/>
          </a:ln>
        </p:spPr>
      </p:pic>
      <p:sp>
        <p:nvSpPr>
          <p:cNvPr id="19" name="日期占位符 4"/>
          <p:cNvSpPr>
            <a:spLocks noGrp="1"/>
          </p:cNvSpPr>
          <p:nvPr>
            <p:ph type="dt" sz="half" idx="10"/>
          </p:nvPr>
        </p:nvSpPr>
        <p:spPr/>
        <p:txBody>
          <a:bodyPr/>
          <a:lstStyle/>
          <a:p>
            <a:fld id="{4BAD32ED-F3DE-4215-8D34-684E4F105C7E}" type="datetime1">
              <a:rPr lang="zh-CN" altLang="en-US" smtClean="0"/>
              <a:t>2018-3-14</a:t>
            </a:fld>
            <a:endParaRPr lang="zh-CN" altLang="en-US" dirty="0"/>
          </a:p>
        </p:txBody>
      </p:sp>
      <p:sp>
        <p:nvSpPr>
          <p:cNvPr id="23"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第一生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p>
          <a:p>
            <a:r>
              <a:rPr lang="zh-CN" altLang="zh-CN" sz="1200" dirty="0" smtClean="0">
                <a:latin typeface="微软雅黑" pitchFamily="34" charset="-122"/>
                <a:ea typeface="微软雅黑" pitchFamily="34" charset="-122"/>
              </a:rPr>
              <a:t>或者</a:t>
            </a:r>
            <a:r>
              <a:rPr lang="zh-CN" altLang="zh-CN" sz="1200" dirty="0">
                <a:latin typeface="微软雅黑" pitchFamily="34" charset="-122"/>
                <a:ea typeface="微软雅黑" pitchFamily="34" charset="-122"/>
              </a:rPr>
              <a:t>兼容如下</a:t>
            </a:r>
            <a:r>
              <a:rPr lang="zh-CN" altLang="zh-CN" sz="1200" dirty="0" smtClean="0">
                <a:latin typeface="微软雅黑" pitchFamily="34" charset="-122"/>
                <a:ea typeface="微软雅黑" pitchFamily="34" charset="-122"/>
              </a:rPr>
              <a:t>格式：</a:t>
            </a:r>
            <a:endParaRPr lang="zh-CN"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a:latin typeface="微软雅黑" pitchFamily="34" charset="-122"/>
                <a:ea typeface="微软雅黑" pitchFamily="34" charset="-122"/>
              </a:rPr>
              <a:t>生第一</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4970616" y="5102629"/>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87294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811369" y="2245973"/>
            <a:ext cx="6912768" cy="111612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smtClean="0"/>
              <a:t>读取文本文档</a:t>
            </a:r>
            <a:r>
              <a:rPr lang="en-US" altLang="zh-CN" sz="1200" dirty="0" smtClean="0"/>
              <a:t>(.txt)</a:t>
            </a:r>
            <a:r>
              <a:rPr lang="zh-CN" altLang="en-US" sz="1200" dirty="0" smtClean="0"/>
              <a:t>中的公式，支持中文公式</a:t>
            </a:r>
            <a:r>
              <a:rPr lang="zh-CN" altLang="zh-CN" sz="1200" dirty="0" smtClean="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a:t>
            </a:r>
            <a:r>
              <a:rPr lang="zh-CN" altLang="en-US" sz="1200" dirty="0" smtClean="0">
                <a:latin typeface="微软雅黑" pitchFamily="34" charset="-122"/>
                <a:ea typeface="微软雅黑" pitchFamily="34" charset="-122"/>
              </a:rPr>
              <a:t>一生</a:t>
            </a:r>
            <a:r>
              <a:rPr lang="en-US" altLang="zh-CN" sz="1200" dirty="0" smtClean="0">
                <a:latin typeface="微软雅黑" pitchFamily="34" charset="-122"/>
                <a:ea typeface="微软雅黑" pitchFamily="34" charset="-122"/>
              </a:rPr>
              <a:t>]</a:t>
            </a:r>
            <a:r>
              <a:rPr lang="zh-CN" altLang="en-US" sz="1200" dirty="0" smtClean="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第九单双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第八单双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第十码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a:latin typeface="微软雅黑" pitchFamily="34" charset="-122"/>
                <a:ea typeface="微软雅黑" pitchFamily="34" charset="-122"/>
              </a:rPr>
              <a:t>生第一</a:t>
            </a:r>
            <a:endParaRPr lang="zh-CN" altLang="zh-CN" sz="1200" dirty="0">
              <a:latin typeface="微软雅黑" pitchFamily="34" charset="-122"/>
              <a:ea typeface="微软雅黑" pitchFamily="34" charset="-122"/>
            </a:endParaRPr>
          </a:p>
          <a:p>
            <a:r>
              <a:rPr lang="zh-CN" altLang="en-US" sz="1200" dirty="0" smtClean="0">
                <a:latin typeface="微软雅黑" pitchFamily="34" charset="-122"/>
                <a:ea typeface="微软雅黑" pitchFamily="34" charset="-122"/>
              </a:rPr>
              <a:t>选中相应的公式文本文件（</a:t>
            </a:r>
            <a:r>
              <a:rPr lang="en-US" altLang="zh-CN" sz="1200" dirty="0" smtClean="0">
                <a:latin typeface="微软雅黑" pitchFamily="34" charset="-122"/>
                <a:ea typeface="微软雅黑" pitchFamily="34" charset="-122"/>
              </a:rPr>
              <a:t>.txt</a:t>
            </a:r>
            <a:r>
              <a:rPr lang="zh-CN" altLang="en-US" sz="1200" dirty="0" smtClean="0">
                <a:latin typeface="微软雅黑" pitchFamily="34" charset="-122"/>
                <a:ea typeface="微软雅黑" pitchFamily="34" charset="-122"/>
              </a:rPr>
              <a:t>），然后点确定即可</a:t>
            </a:r>
            <a:endParaRPr lang="zh-CN" altLang="en-US" sz="1200" dirty="0"/>
          </a:p>
        </p:txBody>
      </p:sp>
      <p:pic>
        <p:nvPicPr>
          <p:cNvPr id="409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88851" y="3332224"/>
            <a:ext cx="3294358" cy="7455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灯片编号占位符 8"/>
          <p:cNvSpPr>
            <a:spLocks noGrp="1"/>
          </p:cNvSpPr>
          <p:nvPr>
            <p:ph type="sldNum" sz="quarter" idx="12"/>
          </p:nvPr>
        </p:nvSpPr>
        <p:spPr/>
        <p:txBody>
          <a:bodyPr/>
          <a:lstStyle/>
          <a:p>
            <a:fld id="{5A20763C-05F2-4086-B027-6D92EC48C3F9}" type="slidenum">
              <a:rPr lang="zh-CN" altLang="en-US" smtClean="0"/>
              <a:pPr/>
              <a:t>6</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611560" y="1412776"/>
            <a:ext cx="4730954" cy="480615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p:txBody>
          <a:bodyPr/>
          <a:lstStyle/>
          <a:p>
            <a:fld id="{CFE2913D-B044-4491-80B8-76E26EF93A49}" type="datetime1">
              <a:rPr lang="zh-CN" altLang="en-US" smtClean="0"/>
              <a:t>2018-3-14</a:t>
            </a:fld>
            <a:endParaRPr lang="zh-CN" altLang="en-US" dirty="0"/>
          </a:p>
        </p:txBody>
      </p:sp>
      <p:sp>
        <p:nvSpPr>
          <p:cNvPr id="15"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cxnSp>
        <p:nvCxnSpPr>
          <p:cNvPr id="12" name="直接连接符 11"/>
          <p:cNvCxnSpPr>
            <a:stCxn id="9" idx="3"/>
          </p:cNvCxnSpPr>
          <p:nvPr/>
        </p:nvCxnSpPr>
        <p:spPr>
          <a:xfrm flipV="1">
            <a:off x="4067945" y="2302288"/>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“公式种类选择”：包括“第一”、“第二”、“组选”、“直选”等</a:t>
            </a:r>
            <a:r>
              <a:rPr lang="en-US" altLang="zh-CN" sz="1400" dirty="0" smtClean="0">
                <a:solidFill>
                  <a:srgbClr val="FF0000"/>
                </a:solidFill>
                <a:latin typeface="微软雅黑" pitchFamily="34" charset="-122"/>
                <a:ea typeface="微软雅黑" pitchFamily="34" charset="-122"/>
              </a:rPr>
              <a:t>9</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7" y="2446304"/>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55577" y="1688930"/>
            <a:ext cx="3312368"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611560" y="1412776"/>
            <a:ext cx="4730954" cy="480615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F2EFF910-4710-4106-8BC8-DA98CAB5416C}" type="datetime1">
              <a:rPr lang="zh-CN" altLang="en-US" smtClean="0"/>
              <a:t>2018-3-14</a:t>
            </a:fld>
            <a:endParaRPr lang="zh-CN" altLang="en-US" dirty="0"/>
          </a:p>
        </p:txBody>
      </p:sp>
      <p:sp>
        <p:nvSpPr>
          <p:cNvPr id="9"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11" name="矩形 10"/>
          <p:cNvSpPr/>
          <p:nvPr/>
        </p:nvSpPr>
        <p:spPr>
          <a:xfrm>
            <a:off x="683568" y="2074821"/>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7865"/>
              <a:gd name="adj6" fmla="val -47923"/>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8</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611560" y="1412776"/>
            <a:ext cx="4730954" cy="4806157"/>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p:txBody>
          <a:bodyPr/>
          <a:lstStyle/>
          <a:p>
            <a:fld id="{536EFDC4-28F1-447E-BE7F-F32E9C061AC9}" type="datetime1">
              <a:rPr lang="zh-CN" altLang="en-US" smtClean="0"/>
              <a:t>2018-3-14</a:t>
            </a:fld>
            <a:endParaRPr lang="zh-CN" altLang="en-US" dirty="0"/>
          </a:p>
        </p:txBody>
      </p:sp>
      <p:sp>
        <p:nvSpPr>
          <p:cNvPr id="9" name="页脚占位符 5"/>
          <p:cNvSpPr>
            <a:spLocks noGrp="1"/>
          </p:cNvSpPr>
          <p:nvPr>
            <p:ph type="ftr" sz="quarter" idx="11"/>
          </p:nvPr>
        </p:nvSpPr>
        <p:spPr/>
        <p:txBody>
          <a:bodyPr/>
          <a:lstStyle/>
          <a:p>
            <a:r>
              <a:rPr lang="zh-CN" altLang="en-US" smtClean="0"/>
              <a:t>乐透选</a:t>
            </a:r>
            <a:r>
              <a:rPr lang="en-US" altLang="zh-CN" smtClean="0"/>
              <a:t>5</a:t>
            </a:r>
            <a:r>
              <a:rPr lang="zh-CN" altLang="en-US" smtClean="0"/>
              <a:t>极限公式精算师</a:t>
            </a:r>
            <a:endParaRPr lang="zh-CN" altLang="en-US" dirty="0"/>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9</a:t>
            </a:fld>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2209</Words>
  <Application>Microsoft Office PowerPoint</Application>
  <PresentationFormat>全屏显示(4:3)</PresentationFormat>
  <Paragraphs>175</Paragraphs>
  <Slides>19</Slides>
  <Notes>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19</vt:i4>
      </vt:variant>
    </vt:vector>
  </HeadingPairs>
  <TitlesOfParts>
    <vt:vector size="27"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彩票种类的切换</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付旻</cp:lastModifiedBy>
  <cp:revision>137</cp:revision>
  <dcterms:created xsi:type="dcterms:W3CDTF">2013-07-15T19:45:04Z</dcterms:created>
  <dcterms:modified xsi:type="dcterms:W3CDTF">2018-03-14T07:54:42Z</dcterms:modified>
</cp:coreProperties>
</file>