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2"/>
  </p:notesMasterIdLst>
  <p:sldIdLst>
    <p:sldId id="256" r:id="rId3"/>
    <p:sldId id="260" r:id="rId4"/>
    <p:sldId id="259" r:id="rId5"/>
    <p:sldId id="261" r:id="rId6"/>
    <p:sldId id="278" r:id="rId7"/>
    <p:sldId id="263" r:id="rId8"/>
    <p:sldId id="264" r:id="rId9"/>
    <p:sldId id="268" r:id="rId10"/>
    <p:sldId id="267" r:id="rId11"/>
    <p:sldId id="269" r:id="rId12"/>
    <p:sldId id="270" r:id="rId13"/>
    <p:sldId id="265"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6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2018-3-13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183481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4</a:t>
            </a:fld>
            <a:endParaRPr lang="zh-CN" altLang="en-US"/>
          </a:p>
        </p:txBody>
      </p:sp>
    </p:spTree>
    <p:extLst>
      <p:ext uri="{BB962C8B-B14F-4D97-AF65-F5344CB8AC3E}">
        <p14:creationId xmlns:p14="http://schemas.microsoft.com/office/powerpoint/2010/main" val="330925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08A8E78-E6DD-4A9F-9EEF-A86E60562BE1}"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776C62-ED0C-4EFB-B22A-00377ACD8754}"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939887A-1B8A-4D63-A115-72DBB1C42E8C}"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A3A1A8B-FADC-4F1F-A9BE-B8320FC6B3D1}"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7EDB19D-28CA-4542-8F6D-E6B5FBE7607F}"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3140409-36FA-4A0F-8C6A-138C86B24E18}"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A09962F-11B5-45C1-96DB-8C0140532CBE}" type="datetime1">
              <a:rPr lang="zh-CN" altLang="en-US" smtClean="0"/>
              <a:t>2018-3-13</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B506E55-C334-4030-9781-A9960399C253}" type="datetime1">
              <a:rPr lang="zh-CN" altLang="en-US" smtClean="0"/>
              <a:t>2018-3-13</a:t>
            </a:fld>
            <a:endParaRPr lang="zh-CN" altLang="en-US"/>
          </a:p>
        </p:txBody>
      </p:sp>
      <p:sp>
        <p:nvSpPr>
          <p:cNvPr id="8" name="页脚占位符 7"/>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1EC0156-178B-45AF-948D-1EB9447C1654}" type="datetime1">
              <a:rPr lang="zh-CN" altLang="en-US" smtClean="0"/>
              <a:t>2018-3-13</a:t>
            </a:fld>
            <a:endParaRPr lang="zh-CN" altLang="en-US"/>
          </a:p>
        </p:txBody>
      </p:sp>
      <p:sp>
        <p:nvSpPr>
          <p:cNvPr id="4" name="页脚占位符 3"/>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4FAA347-1075-44F4-BAC4-56EE2B71E291}" type="datetime1">
              <a:rPr lang="zh-CN" altLang="en-US" smtClean="0"/>
              <a:t>2018-3-13</a:t>
            </a:fld>
            <a:endParaRPr lang="zh-CN" altLang="en-US"/>
          </a:p>
        </p:txBody>
      </p:sp>
      <p:sp>
        <p:nvSpPr>
          <p:cNvPr id="3" name="页脚占位符 2"/>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B591AE7-735A-4B10-96F4-90FD1BCA6D74}" type="datetime1">
              <a:rPr lang="zh-CN" altLang="en-US" smtClean="0"/>
              <a:t>2018-3-13</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4AAB27A-06A4-47DC-8D8C-B79B9BC1253D}"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6C412CB-9826-4F83-94F0-3A1D8AEDAB70}" type="datetime1">
              <a:rPr lang="zh-CN" altLang="en-US" smtClean="0"/>
              <a:t>2018-3-13</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DD2EC99-F90C-4A91-AA7E-54E15D953D58}"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260190-1E06-405D-8E88-32A2598567AF}"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A1DE912-A580-49E4-B425-E3E676460B8E}" type="datetime1">
              <a:rPr lang="zh-CN" altLang="en-US" smtClean="0"/>
              <a:t>2018-3-13</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8FB91ED-061B-4AE3-B27E-32C2D1658565}" type="datetime1">
              <a:rPr lang="zh-CN" altLang="en-US" smtClean="0"/>
              <a:t>2018-3-13</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818476C-AA67-4E2E-90EF-84DE99F2E2EF}" type="datetime1">
              <a:rPr lang="zh-CN" altLang="en-US" smtClean="0"/>
              <a:t>2018-3-13</a:t>
            </a:fld>
            <a:endParaRPr lang="zh-CN" altLang="en-US"/>
          </a:p>
        </p:txBody>
      </p:sp>
      <p:sp>
        <p:nvSpPr>
          <p:cNvPr id="8" name="页脚占位符 7"/>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AD09010-8DCF-48EB-B24B-0E1C6DEC0563}" type="datetime1">
              <a:rPr lang="zh-CN" altLang="en-US" smtClean="0"/>
              <a:t>2018-3-13</a:t>
            </a:fld>
            <a:endParaRPr lang="zh-CN" altLang="en-US"/>
          </a:p>
        </p:txBody>
      </p:sp>
      <p:sp>
        <p:nvSpPr>
          <p:cNvPr id="4" name="页脚占位符 3"/>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1CCE50C-0431-4DF7-94E8-E5ED1251C830}" type="datetime1">
              <a:rPr lang="zh-CN" altLang="en-US" smtClean="0"/>
              <a:t>2018-3-13</a:t>
            </a:fld>
            <a:endParaRPr lang="zh-CN" altLang="en-US"/>
          </a:p>
        </p:txBody>
      </p:sp>
      <p:sp>
        <p:nvSpPr>
          <p:cNvPr id="3" name="页脚占位符 2"/>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F2646A-5E0A-4E9E-8FB7-2DA7C3634292}" type="datetime1">
              <a:rPr lang="zh-CN" altLang="en-US" smtClean="0"/>
              <a:t>2018-3-13</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227614D-4ECD-4022-A9C8-BE8DBDAF1D92}" type="datetime1">
              <a:rPr lang="zh-CN" altLang="en-US" smtClean="0"/>
              <a:t>2018-3-13</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CACD8-0D1E-4D54-9203-AEB4CBD5BE30}" type="datetime1">
              <a:rPr lang="zh-CN" altLang="en-US" smtClean="0"/>
              <a:t>2018-3-13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67F93-3E62-42AA-A6D2-2FE8BE301AA0}" type="datetime1">
              <a:rPr lang="zh-CN" altLang="en-US" smtClean="0"/>
              <a:t>2018-3-13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地方乐透选</a:t>
            </a:r>
            <a:r>
              <a:rPr lang="en-US" altLang="zh-CN" smtClean="0"/>
              <a:t>7</a:t>
            </a:r>
            <a:r>
              <a:rPr lang="zh-CN" altLang="en-US" smtClean="0"/>
              <a:t>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805" y="160765"/>
            <a:ext cx="8123651" cy="456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日期占位符 4"/>
          <p:cNvSpPr>
            <a:spLocks noGrp="1"/>
          </p:cNvSpPr>
          <p:nvPr>
            <p:ph type="dt" sz="half" idx="10"/>
          </p:nvPr>
        </p:nvSpPr>
        <p:spPr/>
        <p:txBody>
          <a:bodyPr/>
          <a:lstStyle/>
          <a:p>
            <a:fld id="{29BA9F9F-E237-4ADE-86A7-6BB2074D8CA8}" type="datetime1">
              <a:rPr lang="zh-CN" altLang="en-US" smtClean="0"/>
              <a:t>2018-3-13</a:t>
            </a:fld>
            <a:endParaRPr lang="zh-CN" altLang="en-US" dirty="0"/>
          </a:p>
        </p:txBody>
      </p:sp>
      <p:sp>
        <p:nvSpPr>
          <p:cNvPr id="15"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9" y="1372018"/>
            <a:ext cx="4731143" cy="4806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p:txBody>
          <a:bodyPr/>
          <a:lstStyle/>
          <a:p>
            <a:fld id="{F9841284-4F48-42F7-877E-F52F5FE70BC1}" type="datetime1">
              <a:rPr lang="zh-CN" altLang="en-US" smtClean="0"/>
              <a:t>2018-3-13</a:t>
            </a:fld>
            <a:endParaRPr lang="zh-CN" altLang="en-US" dirty="0"/>
          </a:p>
        </p:txBody>
      </p:sp>
      <p:sp>
        <p:nvSpPr>
          <p:cNvPr id="11"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9" name="灯片编号占位符 6"/>
          <p:cNvSpPr>
            <a:spLocks noGrp="1"/>
          </p:cNvSpPr>
          <p:nvPr>
            <p:ph type="sldNum" sz="quarter" idx="12"/>
          </p:nvPr>
        </p:nvSpPr>
        <p:spPr/>
        <p:txBody>
          <a:bodyPr/>
          <a:lstStyle/>
          <a:p>
            <a:fld id="{8BCBA4AD-706B-4F29-A708-3EE000CAA7CA}" type="slidenum">
              <a:rPr lang="zh-CN" altLang="en-US" smtClean="0"/>
              <a:pPr/>
              <a:t>10</a:t>
            </a:fld>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318"/>
              <a:gd name="adj6" fmla="val -4795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755576" y="2420888"/>
            <a:ext cx="3312368"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9" y="1372018"/>
            <a:ext cx="4731143" cy="4806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D4A9A44A-CD30-45CA-BFF1-4C3315CAA0E4}" type="datetime1">
              <a:rPr lang="zh-CN" altLang="en-US" smtClean="0"/>
              <a:t>2018-3-13</a:t>
            </a:fld>
            <a:endParaRPr lang="zh-CN" altLang="en-US" dirty="0"/>
          </a:p>
        </p:txBody>
      </p:sp>
      <p:sp>
        <p:nvSpPr>
          <p:cNvPr id="9"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11</a:t>
            </a:fld>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614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11560" y="3717032"/>
            <a:ext cx="3528392"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749" y="1712045"/>
            <a:ext cx="5191980" cy="1001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图片 2"/>
          <p:cNvPicPr>
            <a:picLocks noChangeAspect="1"/>
          </p:cNvPicPr>
          <p:nvPr/>
        </p:nvPicPr>
        <p:blipFill>
          <a:blip r:embed="rId3"/>
          <a:stretch>
            <a:fillRect/>
          </a:stretch>
        </p:blipFill>
        <p:spPr>
          <a:xfrm>
            <a:off x="1403648" y="4365104"/>
            <a:ext cx="1621091" cy="1458981"/>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5BF1AA49-2619-4BAD-ABC3-99DB939F42B9}" type="datetime1">
              <a:rPr lang="zh-CN" altLang="en-US" smtClean="0"/>
              <a:t>2018-3-13</a:t>
            </a:fld>
            <a:endParaRPr lang="zh-CN" altLang="en-US" dirty="0"/>
          </a:p>
        </p:txBody>
      </p:sp>
      <p:sp>
        <p:nvSpPr>
          <p:cNvPr id="15"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4" name="灯片编号占位符 6"/>
          <p:cNvSpPr>
            <a:spLocks noGrp="1"/>
          </p:cNvSpPr>
          <p:nvPr>
            <p:ph type="sldNum" sz="quarter" idx="12"/>
          </p:nvPr>
        </p:nvSpPr>
        <p:spPr/>
        <p:txBody>
          <a:bodyPr/>
          <a:lstStyle/>
          <a:p>
            <a:fld id="{8BCBA4AD-706B-4F29-A708-3EE000CAA7CA}" type="slidenum">
              <a:rPr lang="zh-CN" altLang="en-US" smtClean="0"/>
              <a:pPr/>
              <a:t>12</a:t>
            </a:fld>
            <a:endParaRPr lang="zh-CN" altLang="en-US" dirty="0"/>
          </a:p>
        </p:txBody>
      </p:sp>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41731"/>
              <a:gd name="adj6" fmla="val -19752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a:t>
            </a:r>
            <a:r>
              <a:rPr lang="zh-CN" altLang="en-US" smtClean="0">
                <a:latin typeface="微软雅黑" pitchFamily="34" charset="-122"/>
                <a:ea typeface="微软雅黑" pitchFamily="34" charset="-122"/>
              </a:rPr>
              <a:t>的种类。</a:t>
            </a:r>
            <a:endParaRPr lang="zh-CN" altLang="en-US" dirty="0">
              <a:latin typeface="微软雅黑" pitchFamily="34" charset="-122"/>
              <a:ea typeface="微软雅黑" pitchFamily="34" charset="-122"/>
            </a:endParaRPr>
          </a:p>
        </p:txBody>
      </p:sp>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65552"/>
              <a:gd name="adj8" fmla="val -13996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88840"/>
            <a:ext cx="6984775" cy="3735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p:txBody>
          <a:bodyPr/>
          <a:lstStyle/>
          <a:p>
            <a:fld id="{0813D56B-680C-46FB-A662-24EE10A5F32A}" type="datetime1">
              <a:rPr lang="zh-CN" altLang="en-US" smtClean="0"/>
              <a:t>2018-3-13</a:t>
            </a:fld>
            <a:endParaRPr lang="zh-CN" altLang="en-US" dirty="0"/>
          </a:p>
        </p:txBody>
      </p:sp>
      <p:sp>
        <p:nvSpPr>
          <p:cNvPr id="1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3" name="灯片编号占位符 6"/>
          <p:cNvSpPr>
            <a:spLocks noGrp="1"/>
          </p:cNvSpPr>
          <p:nvPr>
            <p:ph type="sldNum" sz="quarter" idx="12"/>
          </p:nvPr>
        </p:nvSpPr>
        <p:spPr/>
        <p:txBody>
          <a:bodyPr/>
          <a:lstStyle/>
          <a:p>
            <a:fld id="{8BCBA4AD-706B-4F29-A708-3EE000CAA7CA}" type="slidenum">
              <a:rPr lang="zh-CN" altLang="en-US" smtClean="0"/>
              <a:pPr/>
              <a:t>13</a:t>
            </a:fld>
            <a:endParaRPr lang="zh-CN" altLang="en-US" dirty="0"/>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1403648" y="1174649"/>
            <a:ext cx="1368152" cy="648072"/>
          </a:xfrm>
          <a:prstGeom prst="borderCallout3">
            <a:avLst>
              <a:gd name="adj1" fmla="val 18750"/>
              <a:gd name="adj2" fmla="val -4021"/>
              <a:gd name="adj3" fmla="val 18750"/>
              <a:gd name="adj4" fmla="val -26908"/>
              <a:gd name="adj5" fmla="val 100000"/>
              <a:gd name="adj6" fmla="val -26908"/>
              <a:gd name="adj7" fmla="val 133709"/>
              <a:gd name="adj8" fmla="val 2340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3779912" y="1178900"/>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0390" y="1162105"/>
            <a:ext cx="4239029" cy="4015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日期占位符 4"/>
          <p:cNvSpPr>
            <a:spLocks noGrp="1"/>
          </p:cNvSpPr>
          <p:nvPr>
            <p:ph type="dt" sz="half" idx="10"/>
          </p:nvPr>
        </p:nvSpPr>
        <p:spPr/>
        <p:txBody>
          <a:bodyPr/>
          <a:lstStyle/>
          <a:p>
            <a:fld id="{1E42C40C-BC16-4A47-9747-6B3A8CB1E76A}" type="datetime1">
              <a:rPr lang="zh-CN" altLang="en-US" smtClean="0"/>
              <a:t>2018-3-13</a:t>
            </a:fld>
            <a:endParaRPr lang="zh-CN" altLang="en-US" dirty="0"/>
          </a:p>
        </p:txBody>
      </p:sp>
      <p:sp>
        <p:nvSpPr>
          <p:cNvPr id="16"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5" name="灯片编号占位符 6"/>
          <p:cNvSpPr>
            <a:spLocks noGrp="1"/>
          </p:cNvSpPr>
          <p:nvPr>
            <p:ph type="sldNum" sz="quarter" idx="12"/>
          </p:nvPr>
        </p:nvSpPr>
        <p:spPr/>
        <p:txBody>
          <a:bodyPr/>
          <a:lstStyle/>
          <a:p>
            <a:fld id="{8BCBA4AD-706B-4F29-A708-3EE000CAA7CA}" type="slidenum">
              <a:rPr lang="zh-CN" altLang="en-US" smtClean="0"/>
              <a:pPr/>
              <a:t>14</a:t>
            </a:fld>
            <a:endParaRPr lang="zh-CN" altLang="en-US" dirty="0"/>
          </a:p>
        </p:txBody>
      </p:sp>
      <p:sp>
        <p:nvSpPr>
          <p:cNvPr id="5" name="燕尾形箭头 4"/>
          <p:cNvSpPr/>
          <p:nvPr/>
        </p:nvSpPr>
        <p:spPr>
          <a:xfrm>
            <a:off x="2050740" y="3119353"/>
            <a:ext cx="122511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169551"/>
          </a:xfrm>
          <a:prstGeom prst="rect">
            <a:avLst/>
          </a:prstGeom>
          <a:noFill/>
        </p:spPr>
        <p:txBody>
          <a:bodyPr wrap="square" rtlCol="0">
            <a:spAutoFit/>
          </a:bodyPr>
          <a:lstStyle/>
          <a:p>
            <a:r>
              <a:rPr lang="zh-CN" altLang="en-US" sz="1400" dirty="0">
                <a:latin typeface="微软雅黑" pitchFamily="34" charset="-122"/>
                <a:ea typeface="微软雅黑" pitchFamily="34" charset="-122"/>
              </a:rPr>
              <a:t>这里通过“滤非极限公式”按钮，可以将最后连错小于极限值的非极限公式过滤掉。</a:t>
            </a:r>
            <a:endParaRPr lang="en-US" altLang="zh-CN" sz="1400" dirty="0">
              <a:latin typeface="微软雅黑" pitchFamily="34" charset="-122"/>
              <a:ea typeface="微软雅黑" pitchFamily="34" charset="-122"/>
            </a:endParaRPr>
          </a:p>
          <a:p>
            <a:r>
              <a:rPr lang="zh-CN" altLang="en-US" sz="1400" dirty="0">
                <a:latin typeface="微软雅黑" pitchFamily="34" charset="-122"/>
                <a:ea typeface="微软雅黑" pitchFamily="34" charset="-122"/>
              </a:rPr>
              <a:t>“公式过滤设置”按钮，可以进入公式过滤设置窗口，里面默认的参数都是所有公式的每种参数的范围，如果不修改的话就不能过滤掉任何现有公式，我们可以通过提高一些参数的值，比如加大正确率或者连对最小值减少连错最大值，提高公式的整体参数性能，被过滤的参数序号变灰色，保留的参数序号依然是蓝色</a:t>
            </a:r>
            <a:r>
              <a:rPr lang="zh-CN" altLang="en-US" sz="1400" dirty="0" smtClean="0">
                <a:latin typeface="微软雅黑" pitchFamily="34" charset="-122"/>
                <a:ea typeface="微软雅黑" pitchFamily="34" charset="-122"/>
              </a:rPr>
              <a:t>。</a:t>
            </a:r>
            <a:endParaRPr lang="en-US" altLang="zh-CN" sz="1400"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pic>
        <p:nvPicPr>
          <p:cNvPr id="6" name="图片 5"/>
          <p:cNvPicPr>
            <a:picLocks noChangeAspect="1"/>
          </p:cNvPicPr>
          <p:nvPr/>
        </p:nvPicPr>
        <p:blipFill>
          <a:blip r:embed="rId4"/>
          <a:stretch>
            <a:fillRect/>
          </a:stretch>
        </p:blipFill>
        <p:spPr>
          <a:xfrm>
            <a:off x="536970" y="3169748"/>
            <a:ext cx="1481738" cy="47527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754" y="1196752"/>
            <a:ext cx="4733875"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8" name="日期占位符 4"/>
          <p:cNvSpPr>
            <a:spLocks noGrp="1"/>
          </p:cNvSpPr>
          <p:nvPr>
            <p:ph type="dt" sz="half" idx="10"/>
          </p:nvPr>
        </p:nvSpPr>
        <p:spPr/>
        <p:txBody>
          <a:bodyPr/>
          <a:lstStyle/>
          <a:p>
            <a:fld id="{46C801AD-EE6F-45F5-85B6-10B1E67A4E65}" type="datetime1">
              <a:rPr lang="zh-CN" altLang="en-US" smtClean="0"/>
              <a:t>2018-3-13</a:t>
            </a:fld>
            <a:endParaRPr lang="zh-CN" altLang="en-US" dirty="0"/>
          </a:p>
        </p:txBody>
      </p:sp>
      <p:sp>
        <p:nvSpPr>
          <p:cNvPr id="11"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0" name="灯片编号占位符 6"/>
          <p:cNvSpPr>
            <a:spLocks noGrp="1"/>
          </p:cNvSpPr>
          <p:nvPr>
            <p:ph type="sldNum" sz="quarter" idx="12"/>
          </p:nvPr>
        </p:nvSpPr>
        <p:spPr/>
        <p:txBody>
          <a:bodyPr/>
          <a:lstStyle/>
          <a:p>
            <a:fld id="{8BCBA4AD-706B-4F29-A708-3EE000CAA7CA}" type="slidenum">
              <a:rPr lang="zh-CN" altLang="en-US" smtClean="0"/>
              <a:pPr/>
              <a:t>15</a:t>
            </a:fld>
            <a:endParaRPr lang="zh-CN" altLang="en-US" dirty="0"/>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248060"/>
              <a:gd name="adj8" fmla="val -201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835696" y="1556792"/>
            <a:ext cx="3614144" cy="2482760"/>
          </a:xfrm>
          <a:prstGeom prst="rect">
            <a:avLst/>
          </a:prstGeom>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7B007B7F-077F-461F-991E-12DF00DB2D2F}" type="datetime1">
              <a:rPr lang="zh-CN" altLang="en-US" smtClean="0"/>
              <a:t>2018-3-13</a:t>
            </a:fld>
            <a:endParaRPr lang="zh-CN" altLang="en-US" dirty="0"/>
          </a:p>
        </p:txBody>
      </p:sp>
      <p:sp>
        <p:nvSpPr>
          <p:cNvPr id="15"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4" name="灯片编号占位符 6"/>
          <p:cNvSpPr>
            <a:spLocks noGrp="1"/>
          </p:cNvSpPr>
          <p:nvPr>
            <p:ph type="sldNum" sz="quarter" idx="12"/>
          </p:nvPr>
        </p:nvSpPr>
        <p:spPr/>
        <p:txBody>
          <a:bodyPr/>
          <a:lstStyle/>
          <a:p>
            <a:fld id="{8BCBA4AD-706B-4F29-A708-3EE000CAA7CA}" type="slidenum">
              <a:rPr lang="zh-CN" altLang="en-US" smtClean="0"/>
              <a:pPr/>
              <a:t>16</a:t>
            </a:fld>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6503876" y="3659233"/>
            <a:ext cx="2232248" cy="2376264"/>
          </a:xfrm>
          <a:prstGeom prst="borderCallout2">
            <a:avLst>
              <a:gd name="adj1" fmla="val -3594"/>
              <a:gd name="adj2" fmla="val 5792"/>
              <a:gd name="adj3" fmla="val -11672"/>
              <a:gd name="adj4" fmla="val -1219"/>
              <a:gd name="adj5" fmla="val -14414"/>
              <a:gd name="adj6" fmla="val -1833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052736"/>
            <a:ext cx="4680519" cy="5395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p:txBody>
          <a:bodyPr/>
          <a:lstStyle/>
          <a:p>
            <a:fld id="{62BA9E73-E42A-43D0-84DD-C0EA1B2BF476}" type="datetime1">
              <a:rPr lang="zh-CN" altLang="en-US" smtClean="0"/>
              <a:t>2018-3-13</a:t>
            </a:fld>
            <a:endParaRPr lang="zh-CN" altLang="en-US" dirty="0"/>
          </a:p>
        </p:txBody>
      </p:sp>
      <p:sp>
        <p:nvSpPr>
          <p:cNvPr id="10"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9" name="灯片编号占位符 6"/>
          <p:cNvSpPr>
            <a:spLocks noGrp="1"/>
          </p:cNvSpPr>
          <p:nvPr>
            <p:ph type="sldNum" sz="quarter" idx="12"/>
          </p:nvPr>
        </p:nvSpPr>
        <p:spPr/>
        <p:txBody>
          <a:bodyPr/>
          <a:lstStyle/>
          <a:p>
            <a:fld id="{8BCBA4AD-706B-4F29-A708-3EE000CAA7CA}" type="slidenum">
              <a:rPr lang="zh-CN" altLang="en-US" smtClean="0"/>
              <a:pPr/>
              <a:t>17</a:t>
            </a:fld>
            <a:endParaRPr lang="zh-CN" altLang="en-US" dirty="0"/>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12129"/>
              <a:gd name="adj6" fmla="val -19093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231234"/>
            <a:ext cx="5753100" cy="5184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7" name="日期占位符 4"/>
          <p:cNvSpPr>
            <a:spLocks noGrp="1"/>
          </p:cNvSpPr>
          <p:nvPr>
            <p:ph type="dt" sz="half" idx="10"/>
          </p:nvPr>
        </p:nvSpPr>
        <p:spPr/>
        <p:txBody>
          <a:bodyPr/>
          <a:lstStyle/>
          <a:p>
            <a:fld id="{1D3A2C67-3CDE-47D9-BCDA-73C11C21EFCF}" type="datetime1">
              <a:rPr lang="zh-CN" altLang="en-US" smtClean="0"/>
              <a:t>2018-3-13</a:t>
            </a:fld>
            <a:endParaRPr lang="zh-CN" altLang="en-US" dirty="0"/>
          </a:p>
        </p:txBody>
      </p:sp>
      <p:sp>
        <p:nvSpPr>
          <p:cNvPr id="10"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9" name="灯片编号占位符 6"/>
          <p:cNvSpPr>
            <a:spLocks noGrp="1"/>
          </p:cNvSpPr>
          <p:nvPr>
            <p:ph type="sldNum" sz="quarter" idx="12"/>
          </p:nvPr>
        </p:nvSpPr>
        <p:spPr/>
        <p:txBody>
          <a:bodyPr/>
          <a:lstStyle/>
          <a:p>
            <a:fld id="{8BCBA4AD-706B-4F29-A708-3EE000CAA7CA}" type="slidenum">
              <a:rPr lang="zh-CN" altLang="en-US" smtClean="0"/>
              <a:pPr/>
              <a:t>18</a:t>
            </a:fld>
            <a:endParaRPr lang="zh-CN" altLang="en-US" dirty="0"/>
          </a:p>
        </p:txBody>
      </p:sp>
      <p:sp>
        <p:nvSpPr>
          <p:cNvPr id="6" name="圆角矩形标注 5"/>
          <p:cNvSpPr/>
          <p:nvPr/>
        </p:nvSpPr>
        <p:spPr>
          <a:xfrm>
            <a:off x="4644008" y="2636912"/>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2017067</a:t>
            </a:r>
            <a:r>
              <a:rPr lang="zh-CN" altLang="en-US" sz="1400" dirty="0" smtClean="0">
                <a:latin typeface="微软雅黑" pitchFamily="34" charset="-122"/>
                <a:ea typeface="微软雅黑" pitchFamily="34" charset="-122"/>
              </a:rPr>
              <a:t>”的“公式</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”结果“</a:t>
            </a:r>
            <a:r>
              <a:rPr lang="en-US" altLang="zh-CN" sz="1400" dirty="0" smtClean="0">
                <a:latin typeface="微软雅黑" pitchFamily="34" charset="-122"/>
                <a:ea typeface="微软雅黑" pitchFamily="34" charset="-122"/>
              </a:rPr>
              <a:t>30</a:t>
            </a:r>
            <a:r>
              <a:rPr lang="zh-CN" altLang="en-US" sz="1400" dirty="0" smtClean="0">
                <a:latin typeface="微软雅黑" pitchFamily="34" charset="-122"/>
                <a:ea typeface="微软雅黑" pitchFamily="34" charset="-122"/>
              </a:rPr>
              <a:t>”背景为蓝色，表示公式列表中序号</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2017066</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2017067</a:t>
            </a:r>
            <a:r>
              <a:rPr lang="zh-CN" altLang="en-US" sz="1400" dirty="0" smtClean="0">
                <a:latin typeface="微软雅黑" pitchFamily="34" charset="-122"/>
                <a:ea typeface="微软雅黑" pitchFamily="34" charset="-122"/>
              </a:rPr>
              <a:t>期的结果为</a:t>
            </a:r>
            <a:r>
              <a:rPr lang="en-US" altLang="zh-CN" sz="1400" dirty="0" smtClean="0">
                <a:latin typeface="微软雅黑" pitchFamily="34" charset="-122"/>
                <a:ea typeface="微软雅黑" pitchFamily="34" charset="-122"/>
              </a:rPr>
              <a:t>30</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2017067</a:t>
            </a:r>
            <a:r>
              <a:rPr lang="zh-CN" altLang="en-US" sz="1400" dirty="0" smtClean="0">
                <a:latin typeface="微软雅黑" pitchFamily="34" charset="-122"/>
                <a:ea typeface="微软雅黑" pitchFamily="34" charset="-122"/>
              </a:rPr>
              <a:t>平四位（当前验算的平码公式）开奖结果正好为</a:t>
            </a:r>
            <a:r>
              <a:rPr lang="en-US" altLang="zh-CN" sz="1400" dirty="0" smtClean="0">
                <a:latin typeface="微软雅黑" pitchFamily="34" charset="-122"/>
                <a:ea typeface="微软雅黑" pitchFamily="34" charset="-122"/>
              </a:rPr>
              <a:t>7</a:t>
            </a:r>
            <a:r>
              <a:rPr lang="zh-CN" altLang="en-US" sz="1400" dirty="0" smtClean="0">
                <a:latin typeface="微软雅黑" pitchFamily="34" charset="-122"/>
                <a:ea typeface="微软雅黑" pitchFamily="34" charset="-122"/>
              </a:rPr>
              <a:t>，该期正确，故背景为蓝色</a:t>
            </a:r>
            <a:endParaRPr lang="zh-CN" altLang="en-US" sz="1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20" y="4399256"/>
            <a:ext cx="3315034" cy="203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0416D915-6F68-4BE3-909E-24C609583547}" type="datetime1">
              <a:rPr lang="zh-CN" altLang="en-US" smtClean="0"/>
              <a:t>2018-3-13</a:t>
            </a:fld>
            <a:endParaRPr lang="zh-CN" altLang="en-US" dirty="0"/>
          </a:p>
        </p:txBody>
      </p:sp>
      <p:sp>
        <p:nvSpPr>
          <p:cNvPr id="14"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3" name="灯片编号占位符 6"/>
          <p:cNvSpPr>
            <a:spLocks noGrp="1"/>
          </p:cNvSpPr>
          <p:nvPr>
            <p:ph type="sldNum" sz="quarter" idx="12"/>
          </p:nvPr>
        </p:nvSpPr>
        <p:spPr/>
        <p:txBody>
          <a:bodyPr/>
          <a:lstStyle/>
          <a:p>
            <a:fld id="{8BCBA4AD-706B-4F29-A708-3EE000CAA7CA}" type="slidenum">
              <a:rPr lang="zh-CN" altLang="en-US" smtClean="0"/>
              <a:pPr/>
              <a:t>19</a:t>
            </a:fld>
            <a:endParaRPr lang="zh-CN" altLang="en-US" dirty="0"/>
          </a:p>
        </p:txBody>
      </p:sp>
      <p:sp>
        <p:nvSpPr>
          <p:cNvPr id="11" name="TextBox 10"/>
          <p:cNvSpPr txBox="1"/>
          <p:nvPr/>
        </p:nvSpPr>
        <p:spPr>
          <a:xfrm>
            <a:off x="6525636" y="1410039"/>
            <a:ext cx="2520279" cy="5155257"/>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第二步：点“滤非极限公式”按钮，过滤掉未达到极限的</a:t>
            </a:r>
            <a:r>
              <a:rPr lang="zh-CN" altLang="en-US" sz="1200" dirty="0" smtClean="0">
                <a:latin typeface="微软雅黑" pitchFamily="34" charset="-122"/>
                <a:ea typeface="微软雅黑" pitchFamily="34" charset="-122"/>
              </a:rPr>
              <a:t>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第三步</a:t>
            </a:r>
            <a:r>
              <a:rPr lang="zh-CN" altLang="en-US" sz="1200" dirty="0" smtClean="0">
                <a:latin typeface="微软雅黑" pitchFamily="34" charset="-122"/>
                <a:ea typeface="微软雅黑" pitchFamily="34" charset="-122"/>
              </a:rPr>
              <a:t>：搜索公式（每天开奖前都搜索公式兵更新后今天都用该次所搜索的公式），可以按照默认设置搜索，也可以使用右边的公式搜索模版；对于搜索出来最终的公式，停止后点“公式</a:t>
            </a:r>
            <a:r>
              <a:rPr lang="zh-CN" altLang="en-US" sz="1200" dirty="0">
                <a:latin typeface="微软雅黑" pitchFamily="34" charset="-122"/>
                <a:ea typeface="微软雅黑" pitchFamily="34" charset="-122"/>
              </a:rPr>
              <a:t>追加到数据库”按钮；</a:t>
            </a:r>
            <a:endParaRPr lang="en-US" altLang="zh-CN" sz="1200" dirty="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第四步：</a:t>
            </a:r>
            <a:r>
              <a:rPr lang="zh-CN" altLang="en-US" sz="1200" dirty="0" smtClean="0">
                <a:latin typeface="微软雅黑" pitchFamily="34" charset="-122"/>
                <a:ea typeface="微软雅黑" pitchFamily="34" charset="-122"/>
              </a:rPr>
              <a:t>选择玩法（前区、后区或者前后区）、</a:t>
            </a:r>
            <a:r>
              <a:rPr lang="zh-CN" altLang="en-US" sz="1200" dirty="0">
                <a:latin typeface="微软雅黑" pitchFamily="34" charset="-122"/>
                <a:ea typeface="微软雅黑" pitchFamily="34" charset="-122"/>
              </a:rPr>
              <a:t>“最优公式法</a:t>
            </a:r>
            <a:r>
              <a:rPr lang="zh-CN" altLang="en-US" sz="1200" dirty="0" smtClean="0">
                <a:latin typeface="微软雅黑" pitchFamily="34" charset="-122"/>
                <a:ea typeface="微软雅黑" pitchFamily="34" charset="-122"/>
              </a:rPr>
              <a:t>（默认），设置保留号码个数，然后</a:t>
            </a:r>
            <a:r>
              <a:rPr lang="zh-CN" altLang="en-US" sz="1200" dirty="0">
                <a:latin typeface="微软雅黑" pitchFamily="34" charset="-122"/>
                <a:ea typeface="微软雅黑" pitchFamily="34" charset="-122"/>
              </a:rPr>
              <a:t>点“计算公式”按钮；</a:t>
            </a:r>
            <a:endParaRPr lang="en-US" altLang="zh-CN" sz="1200" dirty="0">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1200" dirty="0">
                <a:latin typeface="微软雅黑" pitchFamily="34" charset="-122"/>
                <a:ea typeface="微软雅黑" pitchFamily="34" charset="-122"/>
              </a:rPr>
              <a:t>第五步</a:t>
            </a:r>
            <a:r>
              <a:rPr lang="zh-CN" altLang="en-US" sz="1200" dirty="0" smtClean="0">
                <a:latin typeface="微软雅黑" pitchFamily="34" charset="-122"/>
                <a:ea typeface="微软雅黑" pitchFamily="34" charset="-122"/>
              </a:rPr>
              <a:t>：设置保留个数，点确定在</a:t>
            </a:r>
            <a:r>
              <a:rPr lang="zh-CN" altLang="en-US" sz="1200" dirty="0">
                <a:latin typeface="微软雅黑" pitchFamily="34" charset="-122"/>
                <a:ea typeface="微软雅黑" pitchFamily="34" charset="-122"/>
              </a:rPr>
              <a:t>弹出结果列表里面</a:t>
            </a:r>
            <a:r>
              <a:rPr lang="zh-CN" altLang="en-US" sz="1200" dirty="0" smtClean="0">
                <a:latin typeface="微软雅黑" pitchFamily="34" charset="-122"/>
                <a:ea typeface="微软雅黑" pitchFamily="34" charset="-122"/>
              </a:rPr>
              <a:t>，前面显示“保留”的即为最终结果。</a:t>
            </a:r>
            <a:endParaRPr lang="zh-CN" altLang="en-US" sz="1200" dirty="0">
              <a:latin typeface="微软雅黑" pitchFamily="34" charset="-122"/>
              <a:ea typeface="微软雅黑" pitchFamily="34" charset="-122"/>
            </a:endParaRPr>
          </a:p>
        </p:txBody>
      </p:sp>
      <p:pic>
        <p:nvPicPr>
          <p:cNvPr id="717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81" y="2265896"/>
            <a:ext cx="876506" cy="398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下箭头 28"/>
          <p:cNvSpPr/>
          <p:nvPr/>
        </p:nvSpPr>
        <p:spPr>
          <a:xfrm>
            <a:off x="590611" y="420222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左箭头 32"/>
          <p:cNvSpPr/>
          <p:nvPr/>
        </p:nvSpPr>
        <p:spPr>
          <a:xfrm>
            <a:off x="947022" y="2352850"/>
            <a:ext cx="195920" cy="2602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3371878" y="5023428"/>
            <a:ext cx="501933"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下箭头 22"/>
          <p:cNvSpPr/>
          <p:nvPr/>
        </p:nvSpPr>
        <p:spPr>
          <a:xfrm>
            <a:off x="317752" y="2678987"/>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360079" y="2445660"/>
            <a:ext cx="659832" cy="2484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标注 8"/>
          <p:cNvSpPr/>
          <p:nvPr/>
        </p:nvSpPr>
        <p:spPr>
          <a:xfrm>
            <a:off x="3920456" y="3757130"/>
            <a:ext cx="2603398" cy="259922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dirty="0" smtClean="0">
                <a:latin typeface="微软雅黑 Light" panose="020B0502040204020203" pitchFamily="34" charset="-122"/>
                <a:ea typeface="微软雅黑 Light" panose="020B0502040204020203" pitchFamily="34" charset="-122"/>
              </a:rPr>
              <a:t>1</a:t>
            </a:r>
            <a:r>
              <a:rPr lang="zh-CN" altLang="en-US" sz="1400" dirty="0" smtClean="0">
                <a:latin typeface="微软雅黑 Light" panose="020B0502040204020203" pitchFamily="34" charset="-122"/>
                <a:ea typeface="微软雅黑 Light" panose="020B0502040204020203" pitchFamily="34" charset="-122"/>
              </a:rPr>
              <a:t>）当前采用最优公式法，将公式排序后用最好的公式去计算，直到生成的号码满足所设置的要求，结果直接在列表显示；</a:t>
            </a:r>
            <a:endParaRPr lang="en-US" altLang="zh-CN" sz="1400" dirty="0" smtClean="0">
              <a:latin typeface="微软雅黑 Light" panose="020B0502040204020203" pitchFamily="34" charset="-122"/>
              <a:ea typeface="微软雅黑 Light" panose="020B0502040204020203" pitchFamily="34" charset="-122"/>
            </a:endParaRPr>
          </a:p>
          <a:p>
            <a:r>
              <a:rPr lang="en-US" altLang="zh-CN" sz="1400" dirty="0" smtClean="0">
                <a:latin typeface="微软雅黑 Light" panose="020B0502040204020203" pitchFamily="34" charset="-122"/>
                <a:ea typeface="微软雅黑 Light" panose="020B0502040204020203" pitchFamily="34" charset="-122"/>
              </a:rPr>
              <a:t>2</a:t>
            </a:r>
            <a:r>
              <a:rPr lang="zh-CN" altLang="en-US" sz="1400" dirty="0" smtClean="0">
                <a:latin typeface="微软雅黑 Light" panose="020B0502040204020203" pitchFamily="34" charset="-122"/>
                <a:ea typeface="微软雅黑 Light" panose="020B0502040204020203" pitchFamily="34" charset="-122"/>
              </a:rPr>
              <a:t>）如果采用“计算选中公式”，那么所有公式参与计算，计算得出的保留结果全部显示，并按照保留次数从大到小排序，我们选择排序在前面即保留次数多的号码作为结果。</a:t>
            </a:r>
            <a:endParaRPr lang="zh-CN" altLang="en-US" sz="1400" dirty="0">
              <a:latin typeface="微软雅黑 Light" panose="020B0502040204020203" pitchFamily="34" charset="-122"/>
              <a:ea typeface="微软雅黑 Light" panose="020B0502040204020203" pitchFamily="34" charset="-122"/>
            </a:endParaRPr>
          </a:p>
        </p:txBody>
      </p:sp>
      <p:sp>
        <p:nvSpPr>
          <p:cNvPr id="30" name="下箭头 29"/>
          <p:cNvSpPr/>
          <p:nvPr/>
        </p:nvSpPr>
        <p:spPr>
          <a:xfrm>
            <a:off x="2685176" y="2827222"/>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4"/>
          <a:stretch>
            <a:fillRect/>
          </a:stretch>
        </p:blipFill>
        <p:spPr>
          <a:xfrm>
            <a:off x="1142942" y="2121850"/>
            <a:ext cx="1076190" cy="647619"/>
          </a:xfrm>
          <a:prstGeom prst="rect">
            <a:avLst/>
          </a:prstGeom>
        </p:spPr>
      </p:pic>
      <p:pic>
        <p:nvPicPr>
          <p:cNvPr id="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109" y="1578025"/>
            <a:ext cx="79057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右箭头 27"/>
          <p:cNvSpPr/>
          <p:nvPr/>
        </p:nvSpPr>
        <p:spPr>
          <a:xfrm>
            <a:off x="2391357" y="1662819"/>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右箭头 31"/>
          <p:cNvSpPr/>
          <p:nvPr/>
        </p:nvSpPr>
        <p:spPr>
          <a:xfrm>
            <a:off x="3634386" y="1677545"/>
            <a:ext cx="431761" cy="416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6"/>
          <a:stretch>
            <a:fillRect/>
          </a:stretch>
        </p:blipFill>
        <p:spPr>
          <a:xfrm>
            <a:off x="1302229" y="1637665"/>
            <a:ext cx="1160188" cy="360447"/>
          </a:xfrm>
          <a:prstGeom prst="rect">
            <a:avLst/>
          </a:prstGeom>
        </p:spPr>
      </p:pic>
      <p:pic>
        <p:nvPicPr>
          <p:cNvPr id="36" name="图片 35"/>
          <p:cNvPicPr>
            <a:picLocks noChangeAspect="1"/>
          </p:cNvPicPr>
          <p:nvPr/>
        </p:nvPicPr>
        <p:blipFill>
          <a:blip r:embed="rId7"/>
          <a:stretch>
            <a:fillRect/>
          </a:stretch>
        </p:blipFill>
        <p:spPr>
          <a:xfrm>
            <a:off x="2794419" y="1301867"/>
            <a:ext cx="876639" cy="994397"/>
          </a:xfrm>
          <a:prstGeom prst="rect">
            <a:avLst/>
          </a:prstGeom>
        </p:spPr>
      </p:pic>
      <p:sp>
        <p:nvSpPr>
          <p:cNvPr id="37" name="右箭头 36"/>
          <p:cNvSpPr/>
          <p:nvPr/>
        </p:nvSpPr>
        <p:spPr>
          <a:xfrm>
            <a:off x="907140" y="1677545"/>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8"/>
          <a:stretch>
            <a:fillRect/>
          </a:stretch>
        </p:blipFill>
        <p:spPr>
          <a:xfrm>
            <a:off x="2402630" y="2339742"/>
            <a:ext cx="946944" cy="432554"/>
          </a:xfrm>
          <a:prstGeom prst="rect">
            <a:avLst/>
          </a:prstGeom>
        </p:spPr>
      </p:pic>
      <p:sp>
        <p:nvSpPr>
          <p:cNvPr id="21" name="上箭头 20"/>
          <p:cNvSpPr/>
          <p:nvPr/>
        </p:nvSpPr>
        <p:spPr>
          <a:xfrm>
            <a:off x="2051720" y="2769469"/>
            <a:ext cx="167412" cy="2547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26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2324" y="3049430"/>
            <a:ext cx="2137588" cy="475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710" y="2896863"/>
            <a:ext cx="1844614" cy="1305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2"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66147" y="1216756"/>
            <a:ext cx="2457707" cy="2496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11" name="日期占位符 4"/>
          <p:cNvSpPr>
            <a:spLocks noGrp="1"/>
          </p:cNvSpPr>
          <p:nvPr>
            <p:ph type="dt" sz="half" idx="10"/>
          </p:nvPr>
        </p:nvSpPr>
        <p:spPr/>
        <p:txBody>
          <a:bodyPr/>
          <a:lstStyle/>
          <a:p>
            <a:fld id="{F05DCBB9-A95A-4FA9-8277-3B81E517E4F3}" type="datetime1">
              <a:rPr lang="zh-CN" altLang="en-US" smtClean="0"/>
              <a:t>2018-3-13</a:t>
            </a:fld>
            <a:endParaRPr lang="zh-CN" altLang="en-US" dirty="0"/>
          </a:p>
        </p:txBody>
      </p:sp>
      <p:sp>
        <p:nvSpPr>
          <p:cNvPr id="14"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3" name="灯片编号占位符 6"/>
          <p:cNvSpPr>
            <a:spLocks noGrp="1"/>
          </p:cNvSpPr>
          <p:nvPr>
            <p:ph type="sldNum" sz="quarter" idx="12"/>
          </p:nvPr>
        </p:nvSpPr>
        <p:spPr/>
        <p:txBody>
          <a:bodyPr/>
          <a:lstStyle/>
          <a:p>
            <a:fld id="{8BCBA4AD-706B-4F29-A708-3EE000CAA7CA}" type="slidenum">
              <a:rPr lang="zh-CN" altLang="en-US" smtClean="0"/>
              <a:pPr/>
              <a:t>2</a:t>
            </a:fld>
            <a:endParaRPr lang="zh-CN" altLang="en-US" dirty="0"/>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p:txBody>
          <a:bodyPr/>
          <a:lstStyle/>
          <a:p>
            <a:fld id="{170C9991-0CB4-47A6-A290-B79F08D007F6}" type="datetime1">
              <a:rPr lang="zh-CN" altLang="en-US" smtClean="0"/>
              <a:t>2018-3-13</a:t>
            </a:fld>
            <a:endParaRPr lang="zh-CN" altLang="en-US" dirty="0"/>
          </a:p>
        </p:txBody>
      </p:sp>
      <p:sp>
        <p:nvSpPr>
          <p:cNvPr id="7"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6" name="灯片编号占位符 6"/>
          <p:cNvSpPr>
            <a:spLocks noGrp="1"/>
          </p:cNvSpPr>
          <p:nvPr>
            <p:ph type="sldNum" sz="quarter" idx="12"/>
          </p:nvPr>
        </p:nvSpPr>
        <p:spPr/>
        <p:txBody>
          <a:bodyPr/>
          <a:lstStyle/>
          <a:p>
            <a:fld id="{8BCBA4AD-706B-4F29-A708-3EE000CAA7CA}" type="slidenum">
              <a:rPr lang="zh-CN" altLang="en-US" smtClean="0"/>
              <a:pPr/>
              <a:t>3</a:t>
            </a:fld>
            <a:endParaRPr lang="zh-CN" alt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276872"/>
            <a:ext cx="7539056" cy="2650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彩票种类的切换</a:t>
            </a:r>
            <a:endParaRPr lang="zh-CN" altLang="en-US" dirty="0">
              <a:latin typeface="微软雅黑" pitchFamily="34" charset="-122"/>
              <a:ea typeface="微软雅黑" pitchFamily="34" charset="-122"/>
            </a:endParaRPr>
          </a:p>
        </p:txBody>
      </p:sp>
      <p:sp>
        <p:nvSpPr>
          <p:cNvPr id="17" name="日期占位符 4"/>
          <p:cNvSpPr>
            <a:spLocks noGrp="1"/>
          </p:cNvSpPr>
          <p:nvPr>
            <p:ph type="dt" sz="half" idx="10"/>
          </p:nvPr>
        </p:nvSpPr>
        <p:spPr/>
        <p:txBody>
          <a:bodyPr/>
          <a:lstStyle/>
          <a:p>
            <a:fld id="{D1C7EB33-17D8-4DA0-A5FF-249211419B45}" type="datetime1">
              <a:rPr lang="zh-CN" altLang="en-US" smtClean="0"/>
              <a:t>2018-3-13</a:t>
            </a:fld>
            <a:endParaRPr lang="zh-CN" altLang="en-US" dirty="0"/>
          </a:p>
        </p:txBody>
      </p:sp>
      <p:sp>
        <p:nvSpPr>
          <p:cNvPr id="23" name="页脚占位符 5"/>
          <p:cNvSpPr>
            <a:spLocks noGrp="1"/>
          </p:cNvSpPr>
          <p:nvPr>
            <p:ph type="ftr" sz="quarter" idx="11"/>
          </p:nvPr>
        </p:nvSpPr>
        <p:spPr/>
        <p:txBody>
          <a:bodyPr/>
          <a:lstStyle/>
          <a:p>
            <a:r>
              <a:rPr lang="zh-CN" altLang="en-US" dirty="0" smtClean="0"/>
              <a:t>地方乐透选</a:t>
            </a:r>
            <a:r>
              <a:rPr lang="en-US" altLang="zh-CN" dirty="0" smtClean="0"/>
              <a:t>7</a:t>
            </a:r>
            <a:r>
              <a:rPr lang="zh-CN" altLang="en-US" dirty="0" smtClean="0"/>
              <a:t>极限公式精算师</a:t>
            </a:r>
            <a:endParaRPr lang="zh-CN" altLang="en-US" dirty="0"/>
          </a:p>
        </p:txBody>
      </p:sp>
      <p:sp>
        <p:nvSpPr>
          <p:cNvPr id="21" name="灯片编号占位符 6"/>
          <p:cNvSpPr>
            <a:spLocks noGrp="1"/>
          </p:cNvSpPr>
          <p:nvPr>
            <p:ph type="sldNum" sz="quarter" idx="12"/>
          </p:nvPr>
        </p:nvSpPr>
        <p:spPr/>
        <p:txBody>
          <a:bodyPr/>
          <a:lstStyle/>
          <a:p>
            <a:fld id="{8BCBA4AD-706B-4F29-A708-3EE000CAA7CA}" type="slidenum">
              <a:rPr lang="zh-CN" altLang="en-US" smtClean="0"/>
              <a:pPr/>
              <a:t>4</a:t>
            </a:fld>
            <a:endParaRPr lang="zh-CN" altLang="en-US" dirty="0"/>
          </a:p>
        </p:txBody>
      </p:sp>
      <p:sp>
        <p:nvSpPr>
          <p:cNvPr id="7" name="Rectangle 4"/>
          <p:cNvSpPr>
            <a:spLocks noChangeArrowheads="1"/>
          </p:cNvSpPr>
          <p:nvPr/>
        </p:nvSpPr>
        <p:spPr bwMode="auto">
          <a:xfrm>
            <a:off x="611561" y="5392343"/>
            <a:ext cx="5941640" cy="738063"/>
          </a:xfrm>
          <a:prstGeom prst="rect">
            <a:avLst/>
          </a:prstGeom>
          <a:noFill/>
          <a:ln w="9525">
            <a:noFill/>
            <a:miter lim="800000"/>
            <a:headEnd/>
            <a:tailEnd/>
          </a:ln>
        </p:spPr>
        <p:txBody>
          <a:bodyPr wrap="none" anchor="ctr"/>
          <a:lstStyle/>
          <a:p>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）点击</a:t>
            </a:r>
            <a:r>
              <a:rPr lang="zh-CN" altLang="en-US"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软件设置按钮</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，打开设置菜单，在彩种选择子菜单选择对应的彩票类型；</a:t>
            </a:r>
            <a:endParaRPr lang="en-US" altLang="zh-CN" sz="1200" dirty="0" smtClean="0">
              <a:latin typeface="微软雅黑" pitchFamily="34" charset="-122"/>
              <a:ea typeface="微软雅黑" pitchFamily="34" charset="-122"/>
            </a:endParaRPr>
          </a:p>
          <a:p>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）软件支持福建、深圳、辽宁、新疆等多</a:t>
            </a:r>
            <a:r>
              <a:rPr lang="zh-CN" altLang="en-US" sz="1200" dirty="0">
                <a:latin typeface="微软雅黑" pitchFamily="34" charset="-122"/>
                <a:ea typeface="微软雅黑" pitchFamily="34" charset="-122"/>
              </a:rPr>
              <a:t>地选</a:t>
            </a:r>
            <a:r>
              <a:rPr lang="en-US" altLang="zh-CN" sz="1200" dirty="0">
                <a:latin typeface="微软雅黑" pitchFamily="34" charset="-122"/>
                <a:ea typeface="微软雅黑" pitchFamily="34" charset="-122"/>
              </a:rPr>
              <a:t>7</a:t>
            </a:r>
            <a:r>
              <a:rPr lang="zh-CN" altLang="en-US" sz="1200" dirty="0">
                <a:latin typeface="微软雅黑" pitchFamily="34" charset="-122"/>
                <a:ea typeface="微软雅黑" pitchFamily="34" charset="-122"/>
              </a:rPr>
              <a:t>型乐透彩票；</a:t>
            </a:r>
            <a:endParaRPr lang="en-US" altLang="zh-CN" sz="1200" dirty="0">
              <a:latin typeface="微软雅黑" pitchFamily="34" charset="-122"/>
              <a:ea typeface="微软雅黑" pitchFamily="34" charset="-122"/>
            </a:endParaRPr>
          </a:p>
          <a:p>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）如果切换了彩票类型，原来的历史号码需要清除之后</a:t>
            </a:r>
            <a:r>
              <a:rPr lang="zh-CN" altLang="en-US" sz="1200" dirty="0" smtClean="0">
                <a:latin typeface="微软雅黑" pitchFamily="34" charset="-122"/>
                <a:ea typeface="微软雅黑" pitchFamily="34" charset="-122"/>
              </a:rPr>
              <a:t>再点“开奖历史号在线更新”。</a:t>
            </a:r>
            <a:endParaRPr lang="zh-CN" altLang="en-US" sz="1200" dirty="0">
              <a:latin typeface="微软雅黑" pitchFamily="34" charset="-122"/>
              <a:ea typeface="微软雅黑" pitchFamily="34" charset="-122"/>
            </a:endParaRPr>
          </a:p>
        </p:txBody>
      </p:sp>
      <p:pic>
        <p:nvPicPr>
          <p:cNvPr id="5" name="图片 4"/>
          <p:cNvPicPr>
            <a:picLocks noChangeAspect="1"/>
          </p:cNvPicPr>
          <p:nvPr/>
        </p:nvPicPr>
        <p:blipFill>
          <a:blip r:embed="rId3"/>
          <a:stretch>
            <a:fillRect/>
          </a:stretch>
        </p:blipFill>
        <p:spPr>
          <a:xfrm>
            <a:off x="614811" y="1988840"/>
            <a:ext cx="4715538" cy="2981179"/>
          </a:xfrm>
          <a:prstGeom prst="rect">
            <a:avLst/>
          </a:prstGeom>
        </p:spPr>
      </p:pic>
      <p:pic>
        <p:nvPicPr>
          <p:cNvPr id="6" name="图片 5"/>
          <p:cNvPicPr>
            <a:picLocks noChangeAspect="1"/>
          </p:cNvPicPr>
          <p:nvPr/>
        </p:nvPicPr>
        <p:blipFill>
          <a:blip r:embed="rId4"/>
          <a:stretch>
            <a:fillRect/>
          </a:stretch>
        </p:blipFill>
        <p:spPr>
          <a:xfrm>
            <a:off x="5613524" y="1968347"/>
            <a:ext cx="3073276" cy="3022894"/>
          </a:xfrm>
          <a:prstGeom prst="rect">
            <a:avLst/>
          </a:prstGeom>
        </p:spPr>
      </p:pic>
      <p:pic>
        <p:nvPicPr>
          <p:cNvPr id="8" name="图片 7"/>
          <p:cNvPicPr>
            <a:picLocks noChangeAspect="1"/>
          </p:cNvPicPr>
          <p:nvPr/>
        </p:nvPicPr>
        <p:blipFill>
          <a:blip r:embed="rId5"/>
          <a:stretch>
            <a:fillRect/>
          </a:stretch>
        </p:blipFill>
        <p:spPr>
          <a:xfrm>
            <a:off x="7150162" y="5331720"/>
            <a:ext cx="1139573" cy="911658"/>
          </a:xfrm>
          <a:prstGeom prst="rect">
            <a:avLst/>
          </a:prstGeom>
        </p:spPr>
      </p:pic>
      <p:sp>
        <p:nvSpPr>
          <p:cNvPr id="9" name="右箭头 8"/>
          <p:cNvSpPr/>
          <p:nvPr/>
        </p:nvSpPr>
        <p:spPr>
          <a:xfrm>
            <a:off x="5219745" y="3215511"/>
            <a:ext cx="393779"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下箭头 9"/>
          <p:cNvSpPr/>
          <p:nvPr/>
        </p:nvSpPr>
        <p:spPr>
          <a:xfrm>
            <a:off x="7551760" y="4991241"/>
            <a:ext cx="336376" cy="340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17" name="日期占位符 4"/>
          <p:cNvSpPr>
            <a:spLocks noGrp="1"/>
          </p:cNvSpPr>
          <p:nvPr>
            <p:ph type="dt" sz="half" idx="10"/>
          </p:nvPr>
        </p:nvSpPr>
        <p:spPr/>
        <p:txBody>
          <a:bodyPr/>
          <a:lstStyle/>
          <a:p>
            <a:fld id="{B6E40C7D-8FA6-4169-B2B1-70A7055D0A2A}" type="datetime1">
              <a:rPr lang="zh-CN" altLang="en-US" smtClean="0"/>
              <a:t>2018-3-13</a:t>
            </a:fld>
            <a:endParaRPr lang="zh-CN" altLang="en-US" dirty="0"/>
          </a:p>
        </p:txBody>
      </p:sp>
      <p:sp>
        <p:nvSpPr>
          <p:cNvPr id="23"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21" name="灯片编号占位符 6"/>
          <p:cNvSpPr>
            <a:spLocks noGrp="1"/>
          </p:cNvSpPr>
          <p:nvPr>
            <p:ph type="sldNum" sz="quarter" idx="12"/>
          </p:nvPr>
        </p:nvSpPr>
        <p:spPr/>
        <p:txBody>
          <a:bodyPr/>
          <a:lstStyle/>
          <a:p>
            <a:fld id="{8BCBA4AD-706B-4F29-A708-3EE000CAA7CA}" type="slidenum">
              <a:rPr lang="zh-CN" altLang="en-US" smtClean="0"/>
              <a:pPr/>
              <a:t>5</a:t>
            </a:fld>
            <a:endParaRPr lang="zh-CN" altLang="en-US" dirty="0"/>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560998"/>
            <a:ext cx="5621820" cy="727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4197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2" cstate="print"/>
          <a:srcRect/>
          <a:stretch>
            <a:fillRect/>
          </a:stretch>
        </p:blipFill>
        <p:spPr bwMode="auto">
          <a:xfrm>
            <a:off x="4211960" y="1737096"/>
            <a:ext cx="3960440" cy="521918"/>
          </a:xfrm>
          <a:prstGeom prst="rect">
            <a:avLst/>
          </a:prstGeom>
          <a:noFill/>
          <a:ln w="9525">
            <a:noFill/>
            <a:miter lim="800000"/>
            <a:headEnd/>
            <a:tailEnd/>
          </a:ln>
        </p:spPr>
      </p:pic>
      <p:sp>
        <p:nvSpPr>
          <p:cNvPr id="19" name="日期占位符 4"/>
          <p:cNvSpPr>
            <a:spLocks noGrp="1"/>
          </p:cNvSpPr>
          <p:nvPr>
            <p:ph type="dt" sz="half" idx="10"/>
          </p:nvPr>
        </p:nvSpPr>
        <p:spPr/>
        <p:txBody>
          <a:bodyPr/>
          <a:lstStyle/>
          <a:p>
            <a:fld id="{E99D5898-386C-4BBA-829F-DA5B27796682}" type="datetime1">
              <a:rPr lang="zh-CN" altLang="en-US" smtClean="0"/>
              <a:t>2018-3-13</a:t>
            </a:fld>
            <a:endParaRPr lang="zh-CN" altLang="en-US" dirty="0"/>
          </a:p>
        </p:txBody>
      </p:sp>
      <p:sp>
        <p:nvSpPr>
          <p:cNvPr id="23"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22" name="灯片编号占位符 6"/>
          <p:cNvSpPr>
            <a:spLocks noGrp="1"/>
          </p:cNvSpPr>
          <p:nvPr>
            <p:ph type="sldNum" sz="quarter" idx="12"/>
          </p:nvPr>
        </p:nvSpPr>
        <p:spPr/>
        <p:txBody>
          <a:bodyPr/>
          <a:lstStyle/>
          <a:p>
            <a:fld id="{8BCBA4AD-706B-4F29-A708-3EE000CAA7CA}" type="slidenum">
              <a:rPr lang="zh-CN" altLang="en-US" smtClean="0"/>
              <a:pPr/>
              <a:t>6</a:t>
            </a:fld>
            <a:endParaRPr lang="zh-CN" altLang="en-US" dirty="0"/>
          </a:p>
        </p:txBody>
      </p:sp>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a:t>
            </a:r>
            <a:r>
              <a:rPr lang="zh-CN" altLang="en-US" sz="1200" dirty="0" smtClean="0">
                <a:latin typeface="微软雅黑" pitchFamily="34" charset="-122"/>
                <a:ea typeface="微软雅黑" pitchFamily="34" charset="-122"/>
              </a:rPr>
              <a:t>码生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a:t>
            </a:r>
          </a:p>
          <a:p>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生平</a:t>
            </a:r>
            <a:r>
              <a:rPr lang="zh-CN" altLang="en-US" sz="1200" dirty="0">
                <a:latin typeface="微软雅黑" pitchFamily="34" charset="-122"/>
                <a:ea typeface="微软雅黑" pitchFamily="34" charset="-122"/>
              </a:rPr>
              <a:t>码</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4970616" y="5102629"/>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99656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331640" y="2245973"/>
            <a:ext cx="7392497" cy="1060442"/>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a:t>读取文本文档</a:t>
            </a:r>
            <a:r>
              <a:rPr lang="en-US" altLang="zh-CN" sz="1200" dirty="0"/>
              <a:t>(.txt)</a:t>
            </a:r>
            <a:r>
              <a:rPr lang="zh-CN" altLang="en-US" sz="1200" dirty="0"/>
              <a:t>中的公式，支持中文公式</a:t>
            </a:r>
            <a:r>
              <a:rPr lang="zh-CN" altLang="zh-CN" sz="1200" dirty="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a:t>
            </a:r>
            <a:r>
              <a:rPr lang="zh-CN" altLang="en-US" sz="1200" dirty="0" smtClean="0">
                <a:latin typeface="微软雅黑" pitchFamily="34" charset="-122"/>
                <a:ea typeface="微软雅黑" pitchFamily="34" charset="-122"/>
              </a:rPr>
              <a:t>码生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a:t>
            </a:r>
          </a:p>
          <a:p>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生平</a:t>
            </a:r>
            <a:r>
              <a:rPr lang="zh-CN" altLang="en-US" sz="1200" dirty="0">
                <a:latin typeface="微软雅黑" pitchFamily="34" charset="-122"/>
                <a:ea typeface="微软雅黑" pitchFamily="34" charset="-122"/>
              </a:rPr>
              <a:t>码</a:t>
            </a:r>
            <a:endParaRPr lang="zh-CN"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选中相应的公式文本文件（</a:t>
            </a:r>
            <a:r>
              <a:rPr lang="en-US" altLang="zh-CN" sz="1200" dirty="0">
                <a:latin typeface="微软雅黑" pitchFamily="34" charset="-122"/>
                <a:ea typeface="微软雅黑" pitchFamily="34" charset="-122"/>
              </a:rPr>
              <a:t>.txt</a:t>
            </a:r>
            <a:r>
              <a:rPr lang="zh-CN" altLang="en-US" sz="1200" dirty="0">
                <a:latin typeface="微软雅黑" pitchFamily="34" charset="-122"/>
                <a:ea typeface="微软雅黑" pitchFamily="34" charset="-122"/>
              </a:rPr>
              <a:t>），然后点确定即可</a:t>
            </a:r>
            <a:endParaRPr lang="zh-CN" altLang="en-US" sz="1200" dirty="0"/>
          </a:p>
        </p:txBody>
      </p:sp>
      <p:pic>
        <p:nvPicPr>
          <p:cNvPr id="2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9796" y="4099560"/>
            <a:ext cx="2715268" cy="2758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4255" y="3270154"/>
            <a:ext cx="3258954" cy="829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9" y="1372018"/>
            <a:ext cx="4731143" cy="4806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p:txBody>
          <a:bodyPr/>
          <a:lstStyle/>
          <a:p>
            <a:fld id="{D664FABF-B4E4-4B16-81E1-EB77738DC940}" type="datetime1">
              <a:rPr lang="zh-CN" altLang="en-US" smtClean="0"/>
              <a:t>2018-3-13</a:t>
            </a:fld>
            <a:endParaRPr lang="zh-CN" altLang="en-US" dirty="0"/>
          </a:p>
        </p:txBody>
      </p:sp>
      <p:sp>
        <p:nvSpPr>
          <p:cNvPr id="15"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14" name="灯片编号占位符 6"/>
          <p:cNvSpPr>
            <a:spLocks noGrp="1"/>
          </p:cNvSpPr>
          <p:nvPr>
            <p:ph type="sldNum" sz="quarter" idx="12"/>
          </p:nvPr>
        </p:nvSpPr>
        <p:spPr/>
        <p:txBody>
          <a:bodyPr/>
          <a:lstStyle/>
          <a:p>
            <a:fld id="{8BCBA4AD-706B-4F29-A708-3EE000CAA7CA}" type="slidenum">
              <a:rPr lang="zh-CN" altLang="en-US" smtClean="0"/>
              <a:pPr/>
              <a:t>7</a:t>
            </a:fld>
            <a:endParaRPr lang="zh-CN" altLang="en-US" dirty="0"/>
          </a:p>
        </p:txBody>
      </p:sp>
      <p:cxnSp>
        <p:nvCxnSpPr>
          <p:cNvPr id="12" name="直接连接符 11"/>
          <p:cNvCxnSpPr>
            <a:stCxn id="9" idx="3"/>
          </p:cNvCxnSpPr>
          <p:nvPr/>
        </p:nvCxnSpPr>
        <p:spPr>
          <a:xfrm flipV="1">
            <a:off x="4067945" y="2302288"/>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“公式种类选择”：包括“前区”、“后区”、“前后”等</a:t>
            </a:r>
            <a:r>
              <a:rPr lang="en-US" altLang="zh-CN" sz="1400" dirty="0" smtClean="0">
                <a:solidFill>
                  <a:srgbClr val="FF0000"/>
                </a:solidFill>
                <a:latin typeface="微软雅黑" pitchFamily="34" charset="-122"/>
                <a:ea typeface="微软雅黑" pitchFamily="34" charset="-122"/>
              </a:rPr>
              <a:t>3</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347864" y="2446304"/>
            <a:ext cx="720081"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55577" y="1688930"/>
            <a:ext cx="331236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9" y="1372018"/>
            <a:ext cx="4731143" cy="4806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E9D6DAB2-9935-4603-B979-4A0B149EE1B1}" type="datetime1">
              <a:rPr lang="zh-CN" altLang="en-US" smtClean="0"/>
              <a:t>2018-3-13</a:t>
            </a:fld>
            <a:endParaRPr lang="zh-CN" altLang="en-US" dirty="0"/>
          </a:p>
        </p:txBody>
      </p:sp>
      <p:sp>
        <p:nvSpPr>
          <p:cNvPr id="9"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8</a:t>
            </a:fld>
            <a:endParaRPr lang="zh-CN" altLang="en-US" dirty="0"/>
          </a:p>
        </p:txBody>
      </p:sp>
      <p:sp>
        <p:nvSpPr>
          <p:cNvPr id="11" name="矩形 10"/>
          <p:cNvSpPr/>
          <p:nvPr/>
        </p:nvSpPr>
        <p:spPr>
          <a:xfrm>
            <a:off x="683568" y="2074821"/>
            <a:ext cx="3528392"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7865"/>
              <a:gd name="adj6" fmla="val -42884"/>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9" y="1372018"/>
            <a:ext cx="4731143" cy="4806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EAE50428-96AB-4C29-BFE5-B4BC3B208472}" type="datetime1">
              <a:rPr lang="zh-CN" altLang="en-US" smtClean="0"/>
              <a:t>2018-3-13</a:t>
            </a:fld>
            <a:endParaRPr lang="zh-CN" altLang="en-US" dirty="0"/>
          </a:p>
        </p:txBody>
      </p:sp>
      <p:sp>
        <p:nvSpPr>
          <p:cNvPr id="9" name="页脚占位符 5"/>
          <p:cNvSpPr>
            <a:spLocks noGrp="1"/>
          </p:cNvSpPr>
          <p:nvPr>
            <p:ph type="ftr" sz="quarter" idx="11"/>
          </p:nvPr>
        </p:nvSpPr>
        <p:spPr/>
        <p:txBody>
          <a:bodyPr/>
          <a:lstStyle/>
          <a:p>
            <a:r>
              <a:rPr lang="zh-CN" altLang="en-US" smtClean="0"/>
              <a:t>地方乐透选</a:t>
            </a:r>
            <a:r>
              <a:rPr lang="en-US" altLang="zh-CN" smtClean="0"/>
              <a:t>7</a:t>
            </a:r>
            <a:r>
              <a:rPr lang="zh-CN" altLang="en-US" smtClean="0"/>
              <a:t>极限公式精算师</a:t>
            </a:r>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9</a:t>
            </a:fld>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536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TotalTime>
  <Words>2243</Words>
  <Application>Microsoft Office PowerPoint</Application>
  <PresentationFormat>全屏显示(4:3)</PresentationFormat>
  <Paragraphs>172</Paragraphs>
  <Slides>19</Slides>
  <Notes>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19</vt:i4>
      </vt:variant>
    </vt:vector>
  </HeadingPairs>
  <TitlesOfParts>
    <vt:vector size="27"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1.功能区域分布情况</vt:lpstr>
      <vt:lpstr>彩票种类的切换</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付旻</cp:lastModifiedBy>
  <cp:revision>151</cp:revision>
  <dcterms:created xsi:type="dcterms:W3CDTF">2013-07-15T19:45:04Z</dcterms:created>
  <dcterms:modified xsi:type="dcterms:W3CDTF">2018-03-13T01:34:57Z</dcterms:modified>
</cp:coreProperties>
</file>