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2"/>
  </p:notesMasterIdLst>
  <p:sldIdLst>
    <p:sldId id="256" r:id="rId3"/>
    <p:sldId id="260" r:id="rId4"/>
    <p:sldId id="259" r:id="rId5"/>
    <p:sldId id="261" r:id="rId6"/>
    <p:sldId id="278" r:id="rId7"/>
    <p:sldId id="263" r:id="rId8"/>
    <p:sldId id="264" r:id="rId9"/>
    <p:sldId id="268" r:id="rId10"/>
    <p:sldId id="267" r:id="rId11"/>
    <p:sldId id="269" r:id="rId12"/>
    <p:sldId id="270" r:id="rId13"/>
    <p:sldId id="265"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66"/>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2018-3-13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183481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4</a:t>
            </a:fld>
            <a:endParaRPr lang="zh-CN" altLang="en-US"/>
          </a:p>
        </p:txBody>
      </p:sp>
    </p:spTree>
    <p:extLst>
      <p:ext uri="{BB962C8B-B14F-4D97-AF65-F5344CB8AC3E}">
        <p14:creationId xmlns:p14="http://schemas.microsoft.com/office/powerpoint/2010/main" val="3309250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08A8E78-E6DD-4A9F-9EEF-A86E60562BE1}"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776C62-ED0C-4EFB-B22A-00377ACD8754}"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939887A-1B8A-4D63-A115-72DBB1C42E8C}"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A3A1A8B-FADC-4F1F-A9BE-B8320FC6B3D1}"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7EDB19D-28CA-4542-8F6D-E6B5FBE7607F}"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3140409-36FA-4A0F-8C6A-138C86B24E18}"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A09962F-11B5-45C1-96DB-8C0140532CBE}"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B506E55-C334-4030-9781-A9960399C253}" type="datetime1">
              <a:rPr lang="zh-CN" altLang="en-US" smtClean="0"/>
              <a:t>2018-3-13</a:t>
            </a:fld>
            <a:endParaRPr lang="zh-CN" altLang="en-US"/>
          </a:p>
        </p:txBody>
      </p:sp>
      <p:sp>
        <p:nvSpPr>
          <p:cNvPr id="8" name="页脚占位符 7"/>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1EC0156-178B-45AF-948D-1EB9447C1654}" type="datetime1">
              <a:rPr lang="zh-CN" altLang="en-US" smtClean="0"/>
              <a:t>2018-3-13</a:t>
            </a:fld>
            <a:endParaRPr lang="zh-CN" altLang="en-US"/>
          </a:p>
        </p:txBody>
      </p:sp>
      <p:sp>
        <p:nvSpPr>
          <p:cNvPr id="4" name="页脚占位符 3"/>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4FAA347-1075-44F4-BAC4-56EE2B71E291}" type="datetime1">
              <a:rPr lang="zh-CN" altLang="en-US" smtClean="0"/>
              <a:t>2018-3-13</a:t>
            </a:fld>
            <a:endParaRPr lang="zh-CN" altLang="en-US"/>
          </a:p>
        </p:txBody>
      </p:sp>
      <p:sp>
        <p:nvSpPr>
          <p:cNvPr id="3" name="页脚占位符 2"/>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B591AE7-735A-4B10-96F4-90FD1BCA6D74}"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4AAB27A-06A4-47DC-8D8C-B79B9BC1253D}"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6C412CB-9826-4F83-94F0-3A1D8AEDAB70}"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DD2EC99-F90C-4A91-AA7E-54E15D953D58}"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F260190-1E06-405D-8E88-32A2598567AF}"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A1DE912-A580-49E4-B425-E3E676460B8E}" type="datetime1">
              <a:rPr lang="zh-CN" altLang="en-US" smtClean="0"/>
              <a:t>2018-3-13</a:t>
            </a:fld>
            <a:endParaRPr lang="zh-CN" altLang="en-US"/>
          </a:p>
        </p:txBody>
      </p:sp>
      <p:sp>
        <p:nvSpPr>
          <p:cNvPr id="5" name="页脚占位符 4"/>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8FB91ED-061B-4AE3-B27E-32C2D1658565}"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818476C-AA67-4E2E-90EF-84DE99F2E2EF}" type="datetime1">
              <a:rPr lang="zh-CN" altLang="en-US" smtClean="0"/>
              <a:t>2018-3-13</a:t>
            </a:fld>
            <a:endParaRPr lang="zh-CN" altLang="en-US"/>
          </a:p>
        </p:txBody>
      </p:sp>
      <p:sp>
        <p:nvSpPr>
          <p:cNvPr id="8" name="页脚占位符 7"/>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AD09010-8DCF-48EB-B24B-0E1C6DEC0563}" type="datetime1">
              <a:rPr lang="zh-CN" altLang="en-US" smtClean="0"/>
              <a:t>2018-3-13</a:t>
            </a:fld>
            <a:endParaRPr lang="zh-CN" altLang="en-US"/>
          </a:p>
        </p:txBody>
      </p:sp>
      <p:sp>
        <p:nvSpPr>
          <p:cNvPr id="4" name="页脚占位符 3"/>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1CCE50C-0431-4DF7-94E8-E5ED1251C830}" type="datetime1">
              <a:rPr lang="zh-CN" altLang="en-US" smtClean="0"/>
              <a:t>2018-3-13</a:t>
            </a:fld>
            <a:endParaRPr lang="zh-CN" altLang="en-US"/>
          </a:p>
        </p:txBody>
      </p:sp>
      <p:sp>
        <p:nvSpPr>
          <p:cNvPr id="3" name="页脚占位符 2"/>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F2646A-5E0A-4E9E-8FB7-2DA7C3634292}"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227614D-4ECD-4022-A9C8-BE8DBDAF1D92}" type="datetime1">
              <a:rPr lang="zh-CN" altLang="en-US" smtClean="0"/>
              <a:t>2018-3-13</a:t>
            </a:fld>
            <a:endParaRPr lang="zh-CN" altLang="en-US"/>
          </a:p>
        </p:txBody>
      </p:sp>
      <p:sp>
        <p:nvSpPr>
          <p:cNvPr id="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CACD8-0D1E-4D54-9203-AEB4CBD5BE30}" type="datetime1">
              <a:rPr lang="zh-CN" altLang="en-US" smtClean="0"/>
              <a:t>2018-3-13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67F93-3E62-42AA-A6D2-2FE8BE301AA0}" type="datetime1">
              <a:rPr lang="zh-CN" altLang="en-US" smtClean="0"/>
              <a:t>2018-3-13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地方乐透选</a:t>
            </a:r>
            <a:r>
              <a:rPr lang="en-US" altLang="zh-CN" smtClean="0"/>
              <a:t>7</a:t>
            </a:r>
            <a:r>
              <a:rPr lang="zh-CN" altLang="en-US" smtClean="0"/>
              <a:t>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5" y="160765"/>
            <a:ext cx="8123651" cy="456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日期占位符 4"/>
          <p:cNvSpPr>
            <a:spLocks noGrp="1"/>
          </p:cNvSpPr>
          <p:nvPr>
            <p:ph type="dt" sz="half" idx="10"/>
          </p:nvPr>
        </p:nvSpPr>
        <p:spPr/>
        <p:txBody>
          <a:bodyPr/>
          <a:lstStyle/>
          <a:p>
            <a:fld id="{29BA9F9F-E237-4ADE-86A7-6BB2074D8CA8}" type="datetime1">
              <a:rPr lang="zh-CN" altLang="en-US" smtClean="0"/>
              <a:t>2018-3-13</a:t>
            </a:fld>
            <a:endParaRPr lang="zh-CN" altLang="en-US" dirty="0"/>
          </a:p>
        </p:txBody>
      </p:sp>
      <p:sp>
        <p:nvSpPr>
          <p:cNvPr id="15"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a:t>
            </a:fld>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endPar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endParaRP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smtClean="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endPar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9" y="1372018"/>
            <a:ext cx="4731143" cy="4806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F9841284-4F48-42F7-877E-F52F5FE70BC1}" type="datetime1">
              <a:rPr lang="zh-CN" altLang="en-US" smtClean="0"/>
              <a:t>2018-3-13</a:t>
            </a:fld>
            <a:endParaRPr lang="zh-CN" altLang="en-US" dirty="0"/>
          </a:p>
        </p:txBody>
      </p:sp>
      <p:sp>
        <p:nvSpPr>
          <p:cNvPr id="11"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10</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4318"/>
              <a:gd name="adj6" fmla="val -4795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smtClean="0">
                <a:solidFill>
                  <a:srgbClr val="FF0000"/>
                </a:solidFill>
                <a:latin typeface="黑体" pitchFamily="49" charset="-122"/>
                <a:ea typeface="黑体" pitchFamily="49" charset="-122"/>
              </a:rPr>
              <a:t>这里可以设置公式搜索参数</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smtClean="0">
                <a:solidFill>
                  <a:srgbClr val="FF0000"/>
                </a:solidFill>
                <a:latin typeface="微软雅黑" pitchFamily="34" charset="-122"/>
                <a:ea typeface="微软雅黑" pitchFamily="34" charset="-122"/>
              </a:rPr>
              <a:t>100</a:t>
            </a:r>
            <a:r>
              <a:rPr lang="zh-CN" altLang="en-US" sz="1400" dirty="0" smtClean="0">
                <a:solidFill>
                  <a:srgbClr val="FF0000"/>
                </a:solidFill>
                <a:latin typeface="微软雅黑" pitchFamily="34" charset="-122"/>
                <a:ea typeface="微软雅黑" pitchFamily="34" charset="-122"/>
              </a:rPr>
              <a:t>，连对值最大设置为</a:t>
            </a:r>
            <a:r>
              <a:rPr lang="en-US" altLang="zh-CN" sz="1400" dirty="0" smtClean="0">
                <a:solidFill>
                  <a:srgbClr val="FF0000"/>
                </a:solidFill>
                <a:latin typeface="微软雅黑" pitchFamily="34" charset="-122"/>
                <a:ea typeface="微软雅黑" pitchFamily="34" charset="-122"/>
              </a:rPr>
              <a:t>32768</a:t>
            </a:r>
            <a:r>
              <a:rPr lang="zh-CN" altLang="en-US" sz="1400" dirty="0" smtClean="0">
                <a:solidFill>
                  <a:srgbClr val="FF0000"/>
                </a:solidFill>
                <a:latin typeface="微软雅黑" pitchFamily="34" charset="-122"/>
                <a:ea typeface="微软雅黑" pitchFamily="34" charset="-122"/>
              </a:rPr>
              <a:t>，连错最小设置为</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755576" y="2420888"/>
            <a:ext cx="3312368"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9" y="1372018"/>
            <a:ext cx="4731143" cy="4806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D4A9A44A-CD30-45CA-BFF1-4C3315CAA0E4}" type="datetime1">
              <a:rPr lang="zh-CN" altLang="en-US" smtClean="0"/>
              <a:t>2018-3-13</a:t>
            </a:fld>
            <a:endParaRPr lang="zh-CN" altLang="en-US" dirty="0"/>
          </a:p>
        </p:txBody>
      </p:sp>
      <p:sp>
        <p:nvSpPr>
          <p:cNvPr id="9"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11</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48573"/>
              <a:gd name="adj6" fmla="val -46149"/>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这里是公式搜索情况显示区</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，搜索到</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条公式暂停）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11560" y="3717032"/>
            <a:ext cx="3528392"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749" y="1712045"/>
            <a:ext cx="5191980" cy="1001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图片 2"/>
          <p:cNvPicPr>
            <a:picLocks noChangeAspect="1"/>
          </p:cNvPicPr>
          <p:nvPr/>
        </p:nvPicPr>
        <p:blipFill>
          <a:blip r:embed="rId3"/>
          <a:stretch>
            <a:fillRect/>
          </a:stretch>
        </p:blipFill>
        <p:spPr>
          <a:xfrm>
            <a:off x="1403648" y="4365104"/>
            <a:ext cx="1621091" cy="1458981"/>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公式种类选择功能</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5BF1AA49-2619-4BAD-ABC3-99DB939F42B9}" type="datetime1">
              <a:rPr lang="zh-CN" altLang="en-US" smtClean="0"/>
              <a:t>2018-3-13</a:t>
            </a:fld>
            <a:endParaRPr lang="zh-CN" altLang="en-US" dirty="0"/>
          </a:p>
        </p:txBody>
      </p:sp>
      <p:sp>
        <p:nvSpPr>
          <p:cNvPr id="15"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12</a:t>
            </a:fld>
            <a:endParaRPr lang="zh-CN" altLang="en-US" dirty="0"/>
          </a:p>
        </p:txBody>
      </p:sp>
      <p:sp>
        <p:nvSpPr>
          <p:cNvPr id="6" name="线形标注 2 5"/>
          <p:cNvSpPr/>
          <p:nvPr/>
        </p:nvSpPr>
        <p:spPr>
          <a:xfrm>
            <a:off x="6156176" y="1647292"/>
            <a:ext cx="2664296" cy="1440160"/>
          </a:xfrm>
          <a:prstGeom prst="borderCallout2">
            <a:avLst>
              <a:gd name="adj1" fmla="val 18750"/>
              <a:gd name="adj2" fmla="val -2997"/>
              <a:gd name="adj3" fmla="val 18750"/>
              <a:gd name="adj4" fmla="val -16667"/>
              <a:gd name="adj5" fmla="val 41731"/>
              <a:gd name="adj6" fmla="val -19752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这里选择公式的位数，来设定当前公式运算</a:t>
            </a:r>
            <a:r>
              <a:rPr lang="zh-CN" altLang="en-US" smtClean="0">
                <a:latin typeface="微软雅黑" pitchFamily="34" charset="-122"/>
                <a:ea typeface="微软雅黑" pitchFamily="34" charset="-122"/>
              </a:rPr>
              <a:t>的种类。</a:t>
            </a:r>
            <a:endParaRPr lang="zh-CN" altLang="en-US" dirty="0">
              <a:latin typeface="微软雅黑" pitchFamily="34" charset="-122"/>
              <a:ea typeface="微软雅黑" pitchFamily="34" charset="-122"/>
            </a:endParaRPr>
          </a:p>
        </p:txBody>
      </p:sp>
      <p:sp>
        <p:nvSpPr>
          <p:cNvPr id="10" name="线形标注 3 9"/>
          <p:cNvSpPr/>
          <p:nvPr/>
        </p:nvSpPr>
        <p:spPr>
          <a:xfrm>
            <a:off x="5940152" y="4545124"/>
            <a:ext cx="2736304" cy="648072"/>
          </a:xfrm>
          <a:prstGeom prst="borderCallout3">
            <a:avLst>
              <a:gd name="adj1" fmla="val 18750"/>
              <a:gd name="adj2" fmla="val -8333"/>
              <a:gd name="adj3" fmla="val 18750"/>
              <a:gd name="adj4" fmla="val -16667"/>
              <a:gd name="adj5" fmla="val 18751"/>
              <a:gd name="adj6" fmla="val -54328"/>
              <a:gd name="adj7" fmla="val 65552"/>
              <a:gd name="adj8" fmla="val -13996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这里选择公式类型是生（保留）还是杀（排除）</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88840"/>
            <a:ext cx="6984775" cy="37356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a:xfrm>
            <a:off x="395536" y="260648"/>
            <a:ext cx="8229600" cy="1143000"/>
          </a:xfrm>
        </p:spPr>
        <p:txBody>
          <a:bodyPr/>
          <a:lstStyle/>
          <a:p>
            <a:r>
              <a:rPr lang="zh-CN" altLang="en-US" dirty="0" smtClean="0">
                <a:latin typeface="微软雅黑" pitchFamily="34" charset="-122"/>
                <a:ea typeface="微软雅黑" pitchFamily="34" charset="-122"/>
              </a:rPr>
              <a:t>公式列表区域</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0813D56B-680C-46FB-A662-24EE10A5F32A}" type="datetime1">
              <a:rPr lang="zh-CN" altLang="en-US" smtClean="0"/>
              <a:t>2018-3-13</a:t>
            </a:fld>
            <a:endParaRPr lang="zh-CN" altLang="en-US" dirty="0"/>
          </a:p>
        </p:txBody>
      </p:sp>
      <p:sp>
        <p:nvSpPr>
          <p:cNvPr id="1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13</a:t>
            </a:fld>
            <a:endParaRPr lang="zh-CN" altLang="en-US" dirty="0"/>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软件的公式的列表，上下移动滚动条可以看到所有公式，左右移动滚动条，可以看到正确率、连对、连错等参数。</a:t>
            </a:r>
            <a:endParaRPr lang="zh-CN" altLang="en-US" dirty="0">
              <a:latin typeface="微软雅黑" pitchFamily="34" charset="-122"/>
              <a:ea typeface="微软雅黑" pitchFamily="34" charset="-122"/>
            </a:endParaRPr>
          </a:p>
        </p:txBody>
      </p:sp>
      <p:sp>
        <p:nvSpPr>
          <p:cNvPr id="17" name="线形标注 3 16"/>
          <p:cNvSpPr/>
          <p:nvPr/>
        </p:nvSpPr>
        <p:spPr>
          <a:xfrm>
            <a:off x="1403648" y="1174649"/>
            <a:ext cx="1368152" cy="648072"/>
          </a:xfrm>
          <a:prstGeom prst="borderCallout3">
            <a:avLst>
              <a:gd name="adj1" fmla="val 18750"/>
              <a:gd name="adj2" fmla="val -4021"/>
              <a:gd name="adj3" fmla="val 18750"/>
              <a:gd name="adj4" fmla="val -26908"/>
              <a:gd name="adj5" fmla="val 100000"/>
              <a:gd name="adj6" fmla="val -26908"/>
              <a:gd name="adj7" fmla="val 133709"/>
              <a:gd name="adj8" fmla="val 2340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可以显示公式的英文机器代码内容</a:t>
            </a:r>
            <a:endParaRPr lang="zh-CN" altLang="en-US" sz="1400" dirty="0">
              <a:latin typeface="微软雅黑" pitchFamily="34" charset="-122"/>
              <a:ea typeface="微软雅黑" pitchFamily="34" charset="-122"/>
            </a:endParaRPr>
          </a:p>
        </p:txBody>
      </p:sp>
      <p:sp>
        <p:nvSpPr>
          <p:cNvPr id="19" name="线形标注 3 18"/>
          <p:cNvSpPr/>
          <p:nvPr/>
        </p:nvSpPr>
        <p:spPr>
          <a:xfrm>
            <a:off x="3779912" y="1178900"/>
            <a:ext cx="3528392" cy="648072"/>
          </a:xfrm>
          <a:prstGeom prst="borderCallout3">
            <a:avLst>
              <a:gd name="adj1" fmla="val 18750"/>
              <a:gd name="adj2" fmla="val -1645"/>
              <a:gd name="adj3" fmla="val 20051"/>
              <a:gd name="adj4" fmla="val -10360"/>
              <a:gd name="adj5" fmla="val 102601"/>
              <a:gd name="adj6" fmla="val -11196"/>
              <a:gd name="adj7" fmla="val 130519"/>
              <a:gd name="adj8" fmla="val 3493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可以将公式的中文导出到文本文件（</a:t>
            </a:r>
            <a:r>
              <a:rPr lang="en-US" altLang="zh-CN" sz="1400" dirty="0" smtClean="0">
                <a:latin typeface="微软雅黑" pitchFamily="34" charset="-122"/>
                <a:ea typeface="微软雅黑" pitchFamily="34" charset="-122"/>
              </a:rPr>
              <a:t>.txt</a:t>
            </a:r>
            <a:r>
              <a:rPr lang="zh-CN" altLang="en-US" sz="1400" dirty="0" smtClean="0">
                <a:latin typeface="微软雅黑" pitchFamily="34" charset="-122"/>
                <a:ea typeface="微软雅黑" pitchFamily="34" charset="-122"/>
              </a:rPr>
              <a:t>），导出的公式文件可以再次导入到软件中（参见第</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节“读取公式文本文件”）</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390" y="1162105"/>
            <a:ext cx="4239029" cy="4015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公式的选择和过滤</a:t>
            </a:r>
            <a:endParaRPr lang="zh-CN" altLang="en-US" dirty="0">
              <a:latin typeface="微软雅黑" pitchFamily="34" charset="-122"/>
              <a:ea typeface="微软雅黑" pitchFamily="34" charset="-122"/>
            </a:endParaRP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日期占位符 4"/>
          <p:cNvSpPr>
            <a:spLocks noGrp="1"/>
          </p:cNvSpPr>
          <p:nvPr>
            <p:ph type="dt" sz="half" idx="10"/>
          </p:nvPr>
        </p:nvSpPr>
        <p:spPr/>
        <p:txBody>
          <a:bodyPr/>
          <a:lstStyle/>
          <a:p>
            <a:fld id="{1E42C40C-BC16-4A47-9747-6B3A8CB1E76A}" type="datetime1">
              <a:rPr lang="zh-CN" altLang="en-US" smtClean="0"/>
              <a:t>2018-3-13</a:t>
            </a:fld>
            <a:endParaRPr lang="zh-CN" altLang="en-US" dirty="0"/>
          </a:p>
        </p:txBody>
      </p:sp>
      <p:sp>
        <p:nvSpPr>
          <p:cNvPr id="16"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5" name="灯片编号占位符 6"/>
          <p:cNvSpPr>
            <a:spLocks noGrp="1"/>
          </p:cNvSpPr>
          <p:nvPr>
            <p:ph type="sldNum" sz="quarter" idx="12"/>
          </p:nvPr>
        </p:nvSpPr>
        <p:spPr/>
        <p:txBody>
          <a:bodyPr/>
          <a:lstStyle/>
          <a:p>
            <a:fld id="{8BCBA4AD-706B-4F29-A708-3EE000CAA7CA}" type="slidenum">
              <a:rPr lang="zh-CN" altLang="en-US" smtClean="0"/>
              <a:pPr/>
              <a:t>14</a:t>
            </a:fld>
            <a:endParaRPr lang="zh-CN" altLang="en-US" dirty="0"/>
          </a:p>
        </p:txBody>
      </p:sp>
      <p:sp>
        <p:nvSpPr>
          <p:cNvPr id="5" name="燕尾形箭头 4"/>
          <p:cNvSpPr/>
          <p:nvPr/>
        </p:nvSpPr>
        <p:spPr>
          <a:xfrm>
            <a:off x="2050740" y="3119353"/>
            <a:ext cx="1225116"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r>
              <a:rPr lang="zh-CN" altLang="en-US" sz="1400" dirty="0" smtClean="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endParaRPr lang="zh-CN" altLang="en-US" sz="1400" dirty="0">
              <a:latin typeface="微软雅黑" pitchFamily="34" charset="-122"/>
              <a:ea typeface="微软雅黑" pitchFamily="34" charset="-122"/>
            </a:endParaRPr>
          </a:p>
        </p:txBody>
      </p:sp>
      <p:pic>
        <p:nvPicPr>
          <p:cNvPr id="6" name="图片 5"/>
          <p:cNvPicPr>
            <a:picLocks noChangeAspect="1"/>
          </p:cNvPicPr>
          <p:nvPr/>
        </p:nvPicPr>
        <p:blipFill>
          <a:blip r:embed="rId4"/>
          <a:stretch>
            <a:fillRect/>
          </a:stretch>
        </p:blipFill>
        <p:spPr>
          <a:xfrm>
            <a:off x="536970" y="3169748"/>
            <a:ext cx="1481738" cy="47527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754" y="1196752"/>
            <a:ext cx="4733875"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公式的导出和删除</a:t>
            </a:r>
            <a:endParaRPr lang="zh-CN" altLang="en-US" dirty="0">
              <a:latin typeface="微软雅黑" pitchFamily="34" charset="-122"/>
              <a:ea typeface="微软雅黑" pitchFamily="34" charset="-122"/>
            </a:endParaRPr>
          </a:p>
        </p:txBody>
      </p:sp>
      <p:sp>
        <p:nvSpPr>
          <p:cNvPr id="8" name="日期占位符 4"/>
          <p:cNvSpPr>
            <a:spLocks noGrp="1"/>
          </p:cNvSpPr>
          <p:nvPr>
            <p:ph type="dt" sz="half" idx="10"/>
          </p:nvPr>
        </p:nvSpPr>
        <p:spPr/>
        <p:txBody>
          <a:bodyPr/>
          <a:lstStyle/>
          <a:p>
            <a:fld id="{46C801AD-EE6F-45F5-85B6-10B1E67A4E65}" type="datetime1">
              <a:rPr lang="zh-CN" altLang="en-US" smtClean="0"/>
              <a:t>2018-3-13</a:t>
            </a:fld>
            <a:endParaRPr lang="zh-CN" altLang="en-US" dirty="0"/>
          </a:p>
        </p:txBody>
      </p:sp>
      <p:sp>
        <p:nvSpPr>
          <p:cNvPr id="11"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0" name="灯片编号占位符 6"/>
          <p:cNvSpPr>
            <a:spLocks noGrp="1"/>
          </p:cNvSpPr>
          <p:nvPr>
            <p:ph type="sldNum" sz="quarter" idx="12"/>
          </p:nvPr>
        </p:nvSpPr>
        <p:spPr/>
        <p:txBody>
          <a:bodyPr/>
          <a:lstStyle/>
          <a:p>
            <a:fld id="{8BCBA4AD-706B-4F29-A708-3EE000CAA7CA}" type="slidenum">
              <a:rPr lang="zh-CN" altLang="en-US" smtClean="0"/>
              <a:pPr/>
              <a:t>15</a:t>
            </a:fld>
            <a:endParaRPr lang="zh-CN" altLang="en-US" dirty="0"/>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248060"/>
              <a:gd name="adj8" fmla="val -201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可以在序号的地方点击鼠标可以选中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不选该条公式，手动选择单条公式</a:t>
            </a:r>
            <a:endParaRPr lang="zh-CN" altLang="en-US" dirty="0">
              <a:latin typeface="微软雅黑" pitchFamily="34" charset="-122"/>
              <a:ea typeface="微软雅黑" pitchFamily="34" charset="-122"/>
            </a:endParaRP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smtClean="0">
                <a:solidFill>
                  <a:srgbClr val="FF0000"/>
                </a:solidFill>
                <a:latin typeface="微软雅黑" pitchFamily="34" charset="-122"/>
                <a:ea typeface="微软雅黑" pitchFamily="34" charset="-122"/>
              </a:rPr>
              <a:t>鼠标右键点公式列表，弹出菜单，菜单选项如下：</a:t>
            </a:r>
            <a:endParaRPr lang="en-US" altLang="zh-CN" b="1" dirty="0" smtClean="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a:t>
            </a:r>
            <a:r>
              <a:rPr lang="zh-CN" altLang="en-US" dirty="0" smtClean="0">
                <a:latin typeface="微软雅黑" pitchFamily="34" charset="-122"/>
                <a:ea typeface="微软雅黑" pitchFamily="34" charset="-122"/>
              </a:rPr>
              <a:t>版本</a:t>
            </a:r>
            <a:endParaRPr lang="en-US" altLang="zh-CN" dirty="0" smtClean="0">
              <a:latin typeface="微软雅黑" pitchFamily="34" charset="-122"/>
              <a:ea typeface="微软雅黑" pitchFamily="34" charset="-122"/>
            </a:endParaRPr>
          </a:p>
          <a:p>
            <a:pPr marL="342900" indent="-342900">
              <a:spcAft>
                <a:spcPts val="1200"/>
              </a:spcAft>
              <a:buFont typeface="+mj-lt"/>
              <a:buAutoNum type="arabicPeriod"/>
            </a:pPr>
            <a:r>
              <a:rPr lang="zh-CN" altLang="en-US" dirty="0" smtClean="0">
                <a:latin typeface="微软雅黑" pitchFamily="34" charset="-122"/>
                <a:ea typeface="微软雅黑" pitchFamily="34" charset="-122"/>
              </a:rPr>
              <a:t>“查询该公式历史计算式”可以计算该公式历史每一期的计算式和计算值</a:t>
            </a:r>
            <a:endParaRPr lang="en-US" altLang="zh-CN" b="1" dirty="0" smtClean="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“删除该公式”：从软件中删除当前鼠标点中序号的公式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“删除选中所有公式”：从软件中删除序号是蓝色的所有公式</a:t>
            </a:r>
            <a:endParaRPr lang="en-US" altLang="zh-CN" dirty="0" smtClean="0">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“删除最后公式”：从软件中删除列表中最后一条公式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“删除未选中公式”：从软件中删除序号非蓝色（呈灰色）的所有公式</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835696" y="1556792"/>
            <a:ext cx="3614144" cy="2482760"/>
          </a:xfrm>
          <a:prstGeom prst="rect">
            <a:avLst/>
          </a:prstGeom>
        </p:spPr>
      </p:pic>
      <p:sp>
        <p:nvSpPr>
          <p:cNvPr id="2" name="标题 1"/>
          <p:cNvSpPr>
            <a:spLocks noGrp="1"/>
          </p:cNvSpPr>
          <p:nvPr>
            <p:ph type="title"/>
          </p:nvPr>
        </p:nvSpPr>
        <p:spPr>
          <a:xfrm>
            <a:off x="467544" y="260648"/>
            <a:ext cx="8229600" cy="1143000"/>
          </a:xfrm>
        </p:spPr>
        <p:txBody>
          <a:bodyPr/>
          <a:lstStyle/>
          <a:p>
            <a:r>
              <a:rPr lang="zh-CN" altLang="en-US" dirty="0" smtClean="0">
                <a:latin typeface="微软雅黑" pitchFamily="34" charset="-122"/>
                <a:ea typeface="微软雅黑" pitchFamily="34" charset="-122"/>
              </a:rPr>
              <a:t>公式的计算</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7B007B7F-077F-461F-991E-12DF00DB2D2F}" type="datetime1">
              <a:rPr lang="zh-CN" altLang="en-US" smtClean="0"/>
              <a:t>2018-3-13</a:t>
            </a:fld>
            <a:endParaRPr lang="zh-CN" altLang="en-US" dirty="0"/>
          </a:p>
        </p:txBody>
      </p:sp>
      <p:sp>
        <p:nvSpPr>
          <p:cNvPr id="15"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16</a:t>
            </a:fld>
            <a:endParaRPr lang="zh-CN" altLang="en-US" dirty="0"/>
          </a:p>
        </p:txBody>
      </p:sp>
      <p:sp>
        <p:nvSpPr>
          <p:cNvPr id="11" name="云形标注 10"/>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itchFamily="34" charset="-122"/>
                <a:ea typeface="微软雅黑" pitchFamily="34" charset="-122"/>
              </a:rPr>
              <a:t>选择完毕后就点该“计算”按钮计算</a:t>
            </a:r>
            <a:endParaRPr lang="zh-CN" altLang="en-US" sz="1600" dirty="0">
              <a:latin typeface="微软雅黑" pitchFamily="34" charset="-122"/>
              <a:ea typeface="微软雅黑" pitchFamily="34" charset="-122"/>
            </a:endParaRPr>
          </a:p>
        </p:txBody>
      </p:sp>
      <p:sp>
        <p:nvSpPr>
          <p:cNvPr id="9" name="线形标注 2 8"/>
          <p:cNvSpPr/>
          <p:nvPr/>
        </p:nvSpPr>
        <p:spPr>
          <a:xfrm>
            <a:off x="6503876" y="3659233"/>
            <a:ext cx="2232248" cy="2376264"/>
          </a:xfrm>
          <a:prstGeom prst="borderCallout2">
            <a:avLst>
              <a:gd name="adj1" fmla="val -3594"/>
              <a:gd name="adj2" fmla="val 5792"/>
              <a:gd name="adj3" fmla="val -11672"/>
              <a:gd name="adj4" fmla="val -1219"/>
              <a:gd name="adj5" fmla="val -14414"/>
              <a:gd name="adj6" fmla="val -1833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计算方法选择</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052736"/>
            <a:ext cx="4680519" cy="5395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p:txBody>
          <a:bodyPr/>
          <a:lstStyle/>
          <a:p>
            <a:fld id="{62BA9E73-E42A-43D0-84DD-C0EA1B2BF476}" type="datetime1">
              <a:rPr lang="zh-CN" altLang="en-US" smtClean="0"/>
              <a:t>2018-3-13</a:t>
            </a:fld>
            <a:endParaRPr lang="zh-CN" altLang="en-US" dirty="0"/>
          </a:p>
        </p:txBody>
      </p:sp>
      <p:sp>
        <p:nvSpPr>
          <p:cNvPr id="10"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17</a:t>
            </a:fld>
            <a:endParaRPr lang="zh-CN" altLang="en-US" dirty="0"/>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12129"/>
              <a:gd name="adj6" fmla="val -19093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smtClean="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231234"/>
            <a:ext cx="5753100" cy="5184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历史号码列表区域（展开）</a:t>
            </a:r>
            <a:endParaRPr lang="zh-CN" altLang="en-US" dirty="0"/>
          </a:p>
        </p:txBody>
      </p:sp>
      <p:sp>
        <p:nvSpPr>
          <p:cNvPr id="7" name="日期占位符 4"/>
          <p:cNvSpPr>
            <a:spLocks noGrp="1"/>
          </p:cNvSpPr>
          <p:nvPr>
            <p:ph type="dt" sz="half" idx="10"/>
          </p:nvPr>
        </p:nvSpPr>
        <p:spPr/>
        <p:txBody>
          <a:bodyPr/>
          <a:lstStyle/>
          <a:p>
            <a:fld id="{1D3A2C67-3CDE-47D9-BCDA-73C11C21EFCF}" type="datetime1">
              <a:rPr lang="zh-CN" altLang="en-US" smtClean="0"/>
              <a:t>2018-3-13</a:t>
            </a:fld>
            <a:endParaRPr lang="zh-CN" altLang="en-US" dirty="0"/>
          </a:p>
        </p:txBody>
      </p:sp>
      <p:sp>
        <p:nvSpPr>
          <p:cNvPr id="10"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9" name="灯片编号占位符 6"/>
          <p:cNvSpPr>
            <a:spLocks noGrp="1"/>
          </p:cNvSpPr>
          <p:nvPr>
            <p:ph type="sldNum" sz="quarter" idx="12"/>
          </p:nvPr>
        </p:nvSpPr>
        <p:spPr/>
        <p:txBody>
          <a:bodyPr/>
          <a:lstStyle/>
          <a:p>
            <a:fld id="{8BCBA4AD-706B-4F29-A708-3EE000CAA7CA}" type="slidenum">
              <a:rPr lang="zh-CN" altLang="en-US" smtClean="0"/>
              <a:pPr/>
              <a:t>18</a:t>
            </a:fld>
            <a:endParaRPr lang="zh-CN" altLang="en-US" dirty="0"/>
          </a:p>
        </p:txBody>
      </p:sp>
      <p:sp>
        <p:nvSpPr>
          <p:cNvPr id="6" name="圆角矩形标注 5"/>
          <p:cNvSpPr/>
          <p:nvPr/>
        </p:nvSpPr>
        <p:spPr>
          <a:xfrm>
            <a:off x="4644008" y="2636912"/>
            <a:ext cx="4176464"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这里对应公式列表的每一条公式的计算结果</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”对应的公式列表中序号为</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每一行的结果都是该公式用上期开奖结果计算的该期的值，便于与历史号码对照</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蓝色背景表示该期公式计算时正确的，绿色背景表示错误的。</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图中，“</a:t>
            </a:r>
            <a:r>
              <a:rPr lang="en-US" altLang="zh-CN" sz="1400" dirty="0" smtClean="0">
                <a:latin typeface="微软雅黑" pitchFamily="34" charset="-122"/>
                <a:ea typeface="微软雅黑" pitchFamily="34" charset="-122"/>
              </a:rPr>
              <a:t>2017067</a:t>
            </a:r>
            <a:r>
              <a:rPr lang="zh-CN" altLang="en-US" sz="1400" dirty="0" smtClean="0">
                <a:latin typeface="微软雅黑" pitchFamily="34" charset="-122"/>
                <a:ea typeface="微软雅黑" pitchFamily="34" charset="-122"/>
              </a:rPr>
              <a:t>”的“公式</a:t>
            </a:r>
            <a:r>
              <a:rPr lang="en-US" altLang="zh-CN" sz="1400" dirty="0" smtClean="0">
                <a:latin typeface="微软雅黑" pitchFamily="34" charset="-122"/>
                <a:ea typeface="微软雅黑" pitchFamily="34" charset="-122"/>
              </a:rPr>
              <a:t>1</a:t>
            </a:r>
            <a:r>
              <a:rPr lang="zh-CN" altLang="en-US" sz="1400" dirty="0" smtClean="0">
                <a:latin typeface="微软雅黑" pitchFamily="34" charset="-122"/>
                <a:ea typeface="微软雅黑" pitchFamily="34" charset="-122"/>
              </a:rPr>
              <a:t>”结果“</a:t>
            </a:r>
            <a:r>
              <a:rPr lang="en-US" altLang="zh-CN" sz="1400" dirty="0" smtClean="0">
                <a:latin typeface="微软雅黑" pitchFamily="34" charset="-122"/>
                <a:ea typeface="微软雅黑" pitchFamily="34" charset="-122"/>
              </a:rPr>
              <a:t>30</a:t>
            </a:r>
            <a:r>
              <a:rPr lang="zh-CN" altLang="en-US" sz="1400" dirty="0" smtClean="0">
                <a:latin typeface="微软雅黑" pitchFamily="34" charset="-122"/>
                <a:ea typeface="微软雅黑" pitchFamily="34" charset="-122"/>
              </a:rPr>
              <a:t>”背景为蓝色，表示公式列表中序号</a:t>
            </a:r>
            <a:r>
              <a:rPr lang="en-US" altLang="zh-CN" sz="1400" dirty="0" smtClean="0">
                <a:latin typeface="微软雅黑" pitchFamily="34" charset="-122"/>
                <a:ea typeface="微软雅黑" pitchFamily="34" charset="-122"/>
              </a:rPr>
              <a:t>1</a:t>
            </a:r>
            <a:r>
              <a:rPr lang="zh-CN" altLang="en-US" sz="1400" dirty="0" smtClean="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2017066</a:t>
            </a:r>
            <a:r>
              <a:rPr lang="zh-CN" altLang="en-US" sz="1400" dirty="0" smtClean="0">
                <a:latin typeface="微软雅黑" pitchFamily="34" charset="-122"/>
                <a:ea typeface="微软雅黑" pitchFamily="34" charset="-122"/>
              </a:rPr>
              <a:t>期算</a:t>
            </a:r>
            <a:r>
              <a:rPr lang="en-US" altLang="zh-CN" sz="1400" dirty="0">
                <a:latin typeface="微软雅黑" pitchFamily="34" charset="-122"/>
                <a:ea typeface="微软雅黑" pitchFamily="34" charset="-122"/>
              </a:rPr>
              <a:t>2017067</a:t>
            </a:r>
            <a:r>
              <a:rPr lang="zh-CN" altLang="en-US" sz="1400" dirty="0" smtClean="0">
                <a:latin typeface="微软雅黑" pitchFamily="34" charset="-122"/>
                <a:ea typeface="微软雅黑" pitchFamily="34" charset="-122"/>
              </a:rPr>
              <a:t>期的结果为</a:t>
            </a:r>
            <a:r>
              <a:rPr lang="en-US" altLang="zh-CN" sz="1400" dirty="0" smtClean="0">
                <a:latin typeface="微软雅黑" pitchFamily="34" charset="-122"/>
                <a:ea typeface="微软雅黑" pitchFamily="34" charset="-122"/>
              </a:rPr>
              <a:t>30</a:t>
            </a:r>
            <a:r>
              <a:rPr lang="zh-CN" altLang="en-US" sz="1400" dirty="0" smtClean="0">
                <a:latin typeface="微软雅黑" pitchFamily="34" charset="-122"/>
                <a:ea typeface="微软雅黑" pitchFamily="34" charset="-122"/>
              </a:rPr>
              <a:t>，</a:t>
            </a:r>
            <a:r>
              <a:rPr lang="en-US" altLang="zh-CN" sz="1400" dirty="0">
                <a:latin typeface="微软雅黑" pitchFamily="34" charset="-122"/>
                <a:ea typeface="微软雅黑" pitchFamily="34" charset="-122"/>
              </a:rPr>
              <a:t> 2017067</a:t>
            </a:r>
            <a:r>
              <a:rPr lang="zh-CN" altLang="en-US" sz="1400" dirty="0" smtClean="0">
                <a:latin typeface="微软雅黑" pitchFamily="34" charset="-122"/>
                <a:ea typeface="微软雅黑" pitchFamily="34" charset="-122"/>
              </a:rPr>
              <a:t>平四位（当前验算的平码公式）开奖结果正好为</a:t>
            </a:r>
            <a:r>
              <a:rPr lang="en-US" altLang="zh-CN" sz="1400" dirty="0" smtClean="0">
                <a:latin typeface="微软雅黑" pitchFamily="34" charset="-122"/>
                <a:ea typeface="微软雅黑" pitchFamily="34" charset="-122"/>
              </a:rPr>
              <a:t>7</a:t>
            </a:r>
            <a:r>
              <a:rPr lang="zh-CN" altLang="en-US" sz="1400" dirty="0" smtClean="0">
                <a:latin typeface="微软雅黑" pitchFamily="34" charset="-122"/>
                <a:ea typeface="微软雅黑" pitchFamily="34" charset="-122"/>
              </a:rPr>
              <a:t>，该期正确，故背景为蓝色</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20" y="4399256"/>
            <a:ext cx="3315034" cy="2035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第二篇：快捷使用流程（快速入门）</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p:txBody>
          <a:bodyPr/>
          <a:lstStyle/>
          <a:p>
            <a:fld id="{0416D915-6F68-4BE3-909E-24C609583547}" type="datetime1">
              <a:rPr lang="zh-CN" altLang="en-US" smtClean="0"/>
              <a:t>2018-3-13</a:t>
            </a:fld>
            <a:endParaRPr lang="zh-CN" altLang="en-US" dirty="0"/>
          </a:p>
        </p:txBody>
      </p:sp>
      <p:sp>
        <p:nvSpPr>
          <p:cNvPr id="14"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19</a:t>
            </a:fld>
            <a:endParaRPr lang="zh-CN" altLang="en-US" dirty="0"/>
          </a:p>
        </p:txBody>
      </p:sp>
      <p:sp>
        <p:nvSpPr>
          <p:cNvPr id="11" name="TextBox 10"/>
          <p:cNvSpPr txBox="1"/>
          <p:nvPr/>
        </p:nvSpPr>
        <p:spPr>
          <a:xfrm>
            <a:off x="6525636" y="1410039"/>
            <a:ext cx="2520279" cy="5155257"/>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smtClean="0">
                <a:latin typeface="微软雅黑" pitchFamily="34" charset="-122"/>
                <a:ea typeface="微软雅黑" pitchFamily="34" charset="-122"/>
              </a:rPr>
              <a:t>第一步：点“开奖历史在线更新”按钮并稍等片刻；</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第二步：点“滤非极限公式”按钮，过滤掉未达到极限的</a:t>
            </a:r>
            <a:r>
              <a:rPr lang="zh-CN" altLang="en-US" sz="1200" dirty="0" smtClean="0">
                <a:latin typeface="微软雅黑" pitchFamily="34" charset="-122"/>
                <a:ea typeface="微软雅黑" pitchFamily="34" charset="-122"/>
              </a:rPr>
              <a:t>公式；</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a:t>
            </a:r>
            <a:r>
              <a:rPr lang="zh-CN" altLang="en-US" sz="1200" dirty="0" smtClean="0">
                <a:latin typeface="微软雅黑" pitchFamily="34" charset="-122"/>
                <a:ea typeface="微软雅黑" pitchFamily="34" charset="-122"/>
              </a:rPr>
              <a:t>：搜索公式（每天开奖前都搜索公式兵更新后今天都用该次所搜索的公式），可以按照默认设置搜索，也可以使用右边的公式搜索模版；对于搜索出来最终的公式，停止后点“公式</a:t>
            </a:r>
            <a:r>
              <a:rPr lang="zh-CN" altLang="en-US" sz="1200" dirty="0">
                <a:latin typeface="微软雅黑" pitchFamily="34" charset="-122"/>
                <a:ea typeface="微软雅黑" pitchFamily="34" charset="-122"/>
              </a:rPr>
              <a:t>追加到数据库”按钮；</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第四步：</a:t>
            </a:r>
            <a:r>
              <a:rPr lang="zh-CN" altLang="en-US" sz="1200" dirty="0" smtClean="0">
                <a:latin typeface="微软雅黑" pitchFamily="34" charset="-122"/>
                <a:ea typeface="微软雅黑" pitchFamily="34" charset="-122"/>
              </a:rPr>
              <a:t>选择玩法（前区、后区或者前后区）、</a:t>
            </a:r>
            <a:r>
              <a:rPr lang="zh-CN" altLang="en-US" sz="1200" dirty="0">
                <a:latin typeface="微软雅黑" pitchFamily="34" charset="-122"/>
                <a:ea typeface="微软雅黑" pitchFamily="34" charset="-122"/>
              </a:rPr>
              <a:t>“最优公式法</a:t>
            </a:r>
            <a:r>
              <a:rPr lang="zh-CN" altLang="en-US" sz="1200" dirty="0" smtClean="0">
                <a:latin typeface="微软雅黑" pitchFamily="34" charset="-122"/>
                <a:ea typeface="微软雅黑" pitchFamily="34" charset="-122"/>
              </a:rPr>
              <a:t>（默认），设置保留号码个数，然后</a:t>
            </a:r>
            <a:r>
              <a:rPr lang="zh-CN" altLang="en-US" sz="1200" dirty="0">
                <a:latin typeface="微软雅黑" pitchFamily="34" charset="-122"/>
                <a:ea typeface="微软雅黑" pitchFamily="34" charset="-122"/>
              </a:rPr>
              <a:t>点“计算公式”按钮；</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第五步</a:t>
            </a:r>
            <a:r>
              <a:rPr lang="zh-CN" altLang="en-US" sz="1200" dirty="0" smtClean="0">
                <a:latin typeface="微软雅黑" pitchFamily="34" charset="-122"/>
                <a:ea typeface="微软雅黑" pitchFamily="34" charset="-122"/>
              </a:rPr>
              <a:t>：设置保留个数，点确定在</a:t>
            </a:r>
            <a:r>
              <a:rPr lang="zh-CN" altLang="en-US" sz="1200" dirty="0">
                <a:latin typeface="微软雅黑" pitchFamily="34" charset="-122"/>
                <a:ea typeface="微软雅黑" pitchFamily="34" charset="-122"/>
              </a:rPr>
              <a:t>弹出结果列表里面</a:t>
            </a:r>
            <a:r>
              <a:rPr lang="zh-CN" altLang="en-US" sz="1200" dirty="0" smtClean="0">
                <a:latin typeface="微软雅黑" pitchFamily="34" charset="-122"/>
                <a:ea typeface="微软雅黑" pitchFamily="34" charset="-122"/>
              </a:rPr>
              <a:t>，前面显示“保留”的即为最终结果。</a:t>
            </a:r>
            <a:endParaRPr lang="zh-CN" altLang="en-US" sz="1200" dirty="0">
              <a:latin typeface="微软雅黑" pitchFamily="34" charset="-122"/>
              <a:ea typeface="微软雅黑" pitchFamily="34" charset="-122"/>
            </a:endParaRPr>
          </a:p>
        </p:txBody>
      </p:sp>
      <p:pic>
        <p:nvPicPr>
          <p:cNvPr id="717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81" y="2265896"/>
            <a:ext cx="876506" cy="398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下箭头 28"/>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左箭头 32"/>
          <p:cNvSpPr/>
          <p:nvPr/>
        </p:nvSpPr>
        <p:spPr>
          <a:xfrm>
            <a:off x="947022" y="2352850"/>
            <a:ext cx="195920" cy="2602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3371878" y="5023428"/>
            <a:ext cx="501933"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下箭头 22"/>
          <p:cNvSpPr/>
          <p:nvPr/>
        </p:nvSpPr>
        <p:spPr>
          <a:xfrm>
            <a:off x="317752" y="2678987"/>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左箭头 16"/>
          <p:cNvSpPr/>
          <p:nvPr/>
        </p:nvSpPr>
        <p:spPr>
          <a:xfrm>
            <a:off x="3360079" y="2445660"/>
            <a:ext cx="659832" cy="248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标注 8"/>
          <p:cNvSpPr/>
          <p:nvPr/>
        </p:nvSpPr>
        <p:spPr>
          <a:xfrm>
            <a:off x="3920456" y="3757130"/>
            <a:ext cx="2603398" cy="25992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dirty="0" smtClean="0">
                <a:latin typeface="微软雅黑 Light" panose="020B0502040204020203" pitchFamily="34" charset="-122"/>
                <a:ea typeface="微软雅黑 Light" panose="020B0502040204020203" pitchFamily="34" charset="-122"/>
              </a:rPr>
              <a:t>1</a:t>
            </a:r>
            <a:r>
              <a:rPr lang="zh-CN" altLang="en-US" sz="1400" dirty="0" smtClean="0">
                <a:latin typeface="微软雅黑 Light" panose="020B0502040204020203" pitchFamily="34" charset="-122"/>
                <a:ea typeface="微软雅黑 Light" panose="020B0502040204020203" pitchFamily="34" charset="-122"/>
              </a:rPr>
              <a:t>）当前采用最优公式法，将公式排序后用最好的公式去计算，直到生成的号码满足所设置的要求，结果直接在列表显示；</a:t>
            </a:r>
            <a:endParaRPr lang="en-US" altLang="zh-CN" sz="1400" dirty="0" smtClean="0">
              <a:latin typeface="微软雅黑 Light" panose="020B0502040204020203" pitchFamily="34" charset="-122"/>
              <a:ea typeface="微软雅黑 Light" panose="020B0502040204020203" pitchFamily="34" charset="-122"/>
            </a:endParaRPr>
          </a:p>
          <a:p>
            <a:r>
              <a:rPr lang="en-US" altLang="zh-CN" sz="1400" dirty="0" smtClean="0">
                <a:latin typeface="微软雅黑 Light" panose="020B0502040204020203" pitchFamily="34" charset="-122"/>
                <a:ea typeface="微软雅黑 Light" panose="020B0502040204020203" pitchFamily="34" charset="-122"/>
              </a:rPr>
              <a:t>2</a:t>
            </a:r>
            <a:r>
              <a:rPr lang="zh-CN" altLang="en-US" sz="1400" dirty="0" smtClean="0">
                <a:latin typeface="微软雅黑 Light" panose="020B0502040204020203" pitchFamily="34" charset="-122"/>
                <a:ea typeface="微软雅黑 Light" panose="020B0502040204020203" pitchFamily="34" charset="-122"/>
              </a:rPr>
              <a:t>）如果采用“计算选中公式”，那么所有公式参与计算，计算得出的保留结果全部显示，并按照保留次数从大到小排序，我们选择排序在前面即保留次数多的号码作为结果。</a:t>
            </a:r>
            <a:endParaRPr lang="zh-CN" altLang="en-US" sz="1400" dirty="0">
              <a:latin typeface="微软雅黑 Light" panose="020B0502040204020203" pitchFamily="34" charset="-122"/>
              <a:ea typeface="微软雅黑 Light" panose="020B0502040204020203" pitchFamily="34" charset="-122"/>
            </a:endParaRPr>
          </a:p>
        </p:txBody>
      </p:sp>
      <p:sp>
        <p:nvSpPr>
          <p:cNvPr id="30" name="下箭头 29"/>
          <p:cNvSpPr/>
          <p:nvPr/>
        </p:nvSpPr>
        <p:spPr>
          <a:xfrm>
            <a:off x="2685176" y="2827222"/>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4"/>
          <a:stretch>
            <a:fillRect/>
          </a:stretch>
        </p:blipFill>
        <p:spPr>
          <a:xfrm>
            <a:off x="1142942" y="2121850"/>
            <a:ext cx="1076190" cy="647619"/>
          </a:xfrm>
          <a:prstGeom prst="rect">
            <a:avLst/>
          </a:prstGeom>
        </p:spPr>
      </p:pic>
      <p:pic>
        <p:nvPicPr>
          <p:cNvPr id="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109" y="1578025"/>
            <a:ext cx="79057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右箭头 27"/>
          <p:cNvSpPr/>
          <p:nvPr/>
        </p:nvSpPr>
        <p:spPr>
          <a:xfrm>
            <a:off x="2391357" y="1662819"/>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右箭头 31"/>
          <p:cNvSpPr/>
          <p:nvPr/>
        </p:nvSpPr>
        <p:spPr>
          <a:xfrm>
            <a:off x="3634386" y="1677545"/>
            <a:ext cx="431761" cy="416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6"/>
          <a:stretch>
            <a:fillRect/>
          </a:stretch>
        </p:blipFill>
        <p:spPr>
          <a:xfrm>
            <a:off x="1302229" y="1637665"/>
            <a:ext cx="1160188" cy="360447"/>
          </a:xfrm>
          <a:prstGeom prst="rect">
            <a:avLst/>
          </a:prstGeom>
        </p:spPr>
      </p:pic>
      <p:pic>
        <p:nvPicPr>
          <p:cNvPr id="36" name="图片 35"/>
          <p:cNvPicPr>
            <a:picLocks noChangeAspect="1"/>
          </p:cNvPicPr>
          <p:nvPr/>
        </p:nvPicPr>
        <p:blipFill>
          <a:blip r:embed="rId7"/>
          <a:stretch>
            <a:fillRect/>
          </a:stretch>
        </p:blipFill>
        <p:spPr>
          <a:xfrm>
            <a:off x="2794419" y="1301867"/>
            <a:ext cx="876639" cy="994397"/>
          </a:xfrm>
          <a:prstGeom prst="rect">
            <a:avLst/>
          </a:prstGeom>
        </p:spPr>
      </p:pic>
      <p:sp>
        <p:nvSpPr>
          <p:cNvPr id="37" name="右箭头 36"/>
          <p:cNvSpPr/>
          <p:nvPr/>
        </p:nvSpPr>
        <p:spPr>
          <a:xfrm>
            <a:off x="907140" y="1677545"/>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8"/>
          <a:stretch>
            <a:fillRect/>
          </a:stretch>
        </p:blipFill>
        <p:spPr>
          <a:xfrm>
            <a:off x="2402630" y="2339742"/>
            <a:ext cx="946944" cy="432554"/>
          </a:xfrm>
          <a:prstGeom prst="rect">
            <a:avLst/>
          </a:prstGeom>
        </p:spPr>
      </p:pic>
      <p:sp>
        <p:nvSpPr>
          <p:cNvPr id="21" name="上箭头 20"/>
          <p:cNvSpPr/>
          <p:nvPr/>
        </p:nvSpPr>
        <p:spPr>
          <a:xfrm>
            <a:off x="2051720" y="2769469"/>
            <a:ext cx="167412" cy="2547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26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2324" y="3049430"/>
            <a:ext cx="2137588" cy="475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9"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7710" y="2896863"/>
            <a:ext cx="1844614" cy="1305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2"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66147" y="1216756"/>
            <a:ext cx="2457707" cy="24967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latin typeface="微软雅黑" pitchFamily="34" charset="-122"/>
                <a:ea typeface="微软雅黑" pitchFamily="34" charset="-122"/>
              </a:rPr>
              <a:t>第一篇：主界面介绍</a:t>
            </a:r>
            <a:endParaRPr lang="zh-CN" altLang="en-US" sz="4800" dirty="0">
              <a:latin typeface="微软雅黑" pitchFamily="34" charset="-122"/>
              <a:ea typeface="微软雅黑" pitchFamily="34" charset="-122"/>
            </a:endParaRP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a:t>
            </a:r>
            <a:r>
              <a:rPr lang="zh-CN" altLang="en-US" sz="3600" dirty="0" smtClean="0">
                <a:solidFill>
                  <a:srgbClr val="0070C0"/>
                </a:solidFill>
                <a:latin typeface="微软雅黑" pitchFamily="34" charset="-122"/>
                <a:ea typeface="微软雅黑" pitchFamily="34" charset="-122"/>
              </a:rPr>
              <a:t>区域</a:t>
            </a:r>
            <a:endParaRPr lang="en-US" altLang="zh-CN" sz="3600" dirty="0" smtClean="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FF0000"/>
                </a:solidFill>
                <a:latin typeface="微软雅黑" pitchFamily="34" charset="-122"/>
                <a:ea typeface="微软雅黑" pitchFamily="34" charset="-122"/>
              </a:rPr>
              <a:t>公式列表区域</a:t>
            </a:r>
            <a:endParaRPr lang="en-US" altLang="zh-CN" sz="3600" dirty="0" smtClean="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00B050"/>
                </a:solidFill>
                <a:latin typeface="微软雅黑" pitchFamily="34" charset="-122"/>
                <a:ea typeface="微软雅黑" pitchFamily="34" charset="-122"/>
              </a:rPr>
              <a:t>历史</a:t>
            </a:r>
            <a:r>
              <a:rPr lang="zh-CN" altLang="en-US" sz="3600" dirty="0">
                <a:solidFill>
                  <a:srgbClr val="00B050"/>
                </a:solidFill>
                <a:latin typeface="微软雅黑" pitchFamily="34" charset="-122"/>
                <a:ea typeface="微软雅黑" pitchFamily="34" charset="-122"/>
              </a:rPr>
              <a:t>号码列表区域</a:t>
            </a:r>
          </a:p>
        </p:txBody>
      </p:sp>
      <p:sp>
        <p:nvSpPr>
          <p:cNvPr id="11" name="日期占位符 4"/>
          <p:cNvSpPr>
            <a:spLocks noGrp="1"/>
          </p:cNvSpPr>
          <p:nvPr>
            <p:ph type="dt" sz="half" idx="10"/>
          </p:nvPr>
        </p:nvSpPr>
        <p:spPr/>
        <p:txBody>
          <a:bodyPr/>
          <a:lstStyle/>
          <a:p>
            <a:fld id="{F05DCBB9-A95A-4FA9-8277-3B81E517E4F3}" type="datetime1">
              <a:rPr lang="zh-CN" altLang="en-US" smtClean="0"/>
              <a:t>2018-3-13</a:t>
            </a:fld>
            <a:endParaRPr lang="zh-CN" altLang="en-US" dirty="0"/>
          </a:p>
        </p:txBody>
      </p:sp>
      <p:sp>
        <p:nvSpPr>
          <p:cNvPr id="14"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3" name="灯片编号占位符 6"/>
          <p:cNvSpPr>
            <a:spLocks noGrp="1"/>
          </p:cNvSpPr>
          <p:nvPr>
            <p:ph type="sldNum" sz="quarter" idx="12"/>
          </p:nvPr>
        </p:nvSpPr>
        <p:spPr/>
        <p:txBody>
          <a:bodyPr/>
          <a:lstStyle/>
          <a:p>
            <a:fld id="{8BCBA4AD-706B-4F29-A708-3EE000CAA7CA}" type="slidenum">
              <a:rPr lang="zh-CN" altLang="en-US" smtClean="0"/>
              <a:pPr/>
              <a:t>2</a:t>
            </a:fld>
            <a:endParaRPr lang="zh-CN" altLang="en-US" dirty="0"/>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smtClean="0">
                <a:solidFill>
                  <a:srgbClr val="0070C0"/>
                </a:solidFill>
                <a:latin typeface="微软雅黑" pitchFamily="34" charset="-122"/>
                <a:ea typeface="微软雅黑" pitchFamily="34" charset="-122"/>
              </a:rPr>
              <a:t>1.</a:t>
            </a:r>
            <a:r>
              <a:rPr lang="zh-CN" altLang="en-US" sz="2400" dirty="0" smtClean="0">
                <a:solidFill>
                  <a:srgbClr val="0070C0"/>
                </a:solidFill>
                <a:latin typeface="微软雅黑" pitchFamily="34" charset="-122"/>
                <a:ea typeface="微软雅黑" pitchFamily="34" charset="-122"/>
              </a:rPr>
              <a:t>功能区域</a:t>
            </a:r>
            <a:endParaRPr lang="en-US" altLang="zh-CN" sz="2400" dirty="0" smtClean="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00B050"/>
                </a:solidFill>
                <a:latin typeface="微软雅黑" pitchFamily="34" charset="-122"/>
                <a:ea typeface="微软雅黑" pitchFamily="34" charset="-122"/>
              </a:rPr>
              <a:t>3.</a:t>
            </a:r>
            <a:r>
              <a:rPr lang="zh-CN" altLang="en-US" sz="2400" dirty="0" smtClean="0">
                <a:solidFill>
                  <a:srgbClr val="00B050"/>
                </a:solidFill>
                <a:latin typeface="微软雅黑" pitchFamily="34" charset="-122"/>
                <a:ea typeface="微软雅黑" pitchFamily="34" charset="-122"/>
              </a:rPr>
              <a:t>历史号码</a:t>
            </a:r>
            <a:endParaRPr lang="en-US" altLang="zh-CN" sz="2400" dirty="0" smtClean="0">
              <a:solidFill>
                <a:srgbClr val="00B050"/>
              </a:solidFill>
              <a:latin typeface="微软雅黑" pitchFamily="34" charset="-122"/>
              <a:ea typeface="微软雅黑" pitchFamily="34" charset="-122"/>
            </a:endParaRPr>
          </a:p>
          <a:p>
            <a:pPr marL="514350" indent="-514350" algn="ctr"/>
            <a:r>
              <a:rPr lang="zh-CN" altLang="en-US" sz="2400" dirty="0" smtClean="0">
                <a:solidFill>
                  <a:srgbClr val="00B050"/>
                </a:solidFill>
                <a:latin typeface="微软雅黑" pitchFamily="34" charset="-122"/>
                <a:ea typeface="微软雅黑" pitchFamily="34" charset="-122"/>
              </a:rPr>
              <a:t>列表区域</a:t>
            </a:r>
            <a:endParaRPr lang="zh-CN" altLang="en-US" sz="2400" dirty="0">
              <a:solidFill>
                <a:srgbClr val="00B050"/>
              </a:solidFill>
              <a:latin typeface="微软雅黑" pitchFamily="34" charset="-122"/>
              <a:ea typeface="微软雅黑" pitchFamily="34" charset="-122"/>
            </a:endParaRP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公式列</a:t>
            </a:r>
            <a:endParaRPr lang="en-US" altLang="zh-CN" sz="2400" dirty="0" smtClean="0">
              <a:solidFill>
                <a:srgbClr val="FF0000"/>
              </a:solidFill>
              <a:latin typeface="微软雅黑" pitchFamily="34" charset="-122"/>
              <a:ea typeface="微软雅黑" pitchFamily="34" charset="-122"/>
            </a:endParaRPr>
          </a:p>
          <a:p>
            <a:pPr marL="514350" indent="-514350" algn="ctr"/>
            <a:r>
              <a:rPr lang="zh-CN" altLang="en-US" sz="2400" dirty="0" smtClean="0">
                <a:solidFill>
                  <a:srgbClr val="FF0000"/>
                </a:solidFill>
                <a:latin typeface="微软雅黑" pitchFamily="34" charset="-122"/>
                <a:ea typeface="微软雅黑" pitchFamily="34" charset="-122"/>
              </a:rPr>
              <a:t>表区域</a:t>
            </a:r>
            <a:endParaRPr lang="en-US" altLang="zh-CN" sz="2400" dirty="0" smtClean="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smtClean="0"/>
              <a:t>主窗口</a:t>
            </a:r>
            <a:endParaRPr lang="zh-CN"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微软雅黑" pitchFamily="34" charset="-122"/>
                <a:ea typeface="微软雅黑" pitchFamily="34" charset="-122"/>
              </a:rPr>
              <a:t>1.</a:t>
            </a:r>
            <a:r>
              <a:rPr lang="zh-CN" altLang="en-US" dirty="0" smtClean="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p:txBody>
          <a:bodyPr/>
          <a:lstStyle/>
          <a:p>
            <a:fld id="{170C9991-0CB4-47A6-A290-B79F08D007F6}" type="datetime1">
              <a:rPr lang="zh-CN" altLang="en-US" smtClean="0"/>
              <a:t>2018-3-13</a:t>
            </a:fld>
            <a:endParaRPr lang="zh-CN" altLang="en-US" dirty="0"/>
          </a:p>
        </p:txBody>
      </p:sp>
      <p:sp>
        <p:nvSpPr>
          <p:cNvPr id="7"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6" name="灯片编号占位符 6"/>
          <p:cNvSpPr>
            <a:spLocks noGrp="1"/>
          </p:cNvSpPr>
          <p:nvPr>
            <p:ph type="sldNum" sz="quarter" idx="12"/>
          </p:nvPr>
        </p:nvSpPr>
        <p:spPr/>
        <p:txBody>
          <a:bodyPr/>
          <a:lstStyle/>
          <a:p>
            <a:fld id="{8BCBA4AD-706B-4F29-A708-3EE000CAA7CA}" type="slidenum">
              <a:rPr lang="zh-CN" altLang="en-US" smtClean="0"/>
              <a:pPr/>
              <a:t>3</a:t>
            </a:fld>
            <a:endParaRPr lang="zh-CN" alt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276872"/>
            <a:ext cx="7539056" cy="2650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彩票种类的切换</a:t>
            </a:r>
            <a:endParaRPr lang="zh-CN" altLang="en-US" dirty="0">
              <a:latin typeface="微软雅黑" pitchFamily="34" charset="-122"/>
              <a:ea typeface="微软雅黑" pitchFamily="34" charset="-122"/>
            </a:endParaRPr>
          </a:p>
        </p:txBody>
      </p:sp>
      <p:sp>
        <p:nvSpPr>
          <p:cNvPr id="17" name="日期占位符 4"/>
          <p:cNvSpPr>
            <a:spLocks noGrp="1"/>
          </p:cNvSpPr>
          <p:nvPr>
            <p:ph type="dt" sz="half" idx="10"/>
          </p:nvPr>
        </p:nvSpPr>
        <p:spPr/>
        <p:txBody>
          <a:bodyPr/>
          <a:lstStyle/>
          <a:p>
            <a:fld id="{D1C7EB33-17D8-4DA0-A5FF-249211419B45}" type="datetime1">
              <a:rPr lang="zh-CN" altLang="en-US" smtClean="0"/>
              <a:t>2018-3-13</a:t>
            </a:fld>
            <a:endParaRPr lang="zh-CN" altLang="en-US" dirty="0"/>
          </a:p>
        </p:txBody>
      </p:sp>
      <p:sp>
        <p:nvSpPr>
          <p:cNvPr id="23" name="页脚占位符 5"/>
          <p:cNvSpPr>
            <a:spLocks noGrp="1"/>
          </p:cNvSpPr>
          <p:nvPr>
            <p:ph type="ftr" sz="quarter" idx="11"/>
          </p:nvPr>
        </p:nvSpPr>
        <p:spPr/>
        <p:txBody>
          <a:bodyPr/>
          <a:lstStyle/>
          <a:p>
            <a:r>
              <a:rPr lang="zh-CN" altLang="en-US" dirty="0" smtClean="0"/>
              <a:t>地方乐透选</a:t>
            </a:r>
            <a:r>
              <a:rPr lang="en-US" altLang="zh-CN" dirty="0" smtClean="0"/>
              <a:t>7</a:t>
            </a:r>
            <a:r>
              <a:rPr lang="zh-CN" altLang="en-US" dirty="0" smtClean="0"/>
              <a:t>极限公式精算师</a:t>
            </a:r>
            <a:endParaRPr lang="zh-CN" altLang="en-US" dirty="0"/>
          </a:p>
        </p:txBody>
      </p:sp>
      <p:sp>
        <p:nvSpPr>
          <p:cNvPr id="21" name="灯片编号占位符 6"/>
          <p:cNvSpPr>
            <a:spLocks noGrp="1"/>
          </p:cNvSpPr>
          <p:nvPr>
            <p:ph type="sldNum" sz="quarter" idx="12"/>
          </p:nvPr>
        </p:nvSpPr>
        <p:spPr/>
        <p:txBody>
          <a:bodyPr/>
          <a:lstStyle/>
          <a:p>
            <a:fld id="{8BCBA4AD-706B-4F29-A708-3EE000CAA7CA}" type="slidenum">
              <a:rPr lang="zh-CN" altLang="en-US" smtClean="0"/>
              <a:pPr/>
              <a:t>4</a:t>
            </a:fld>
            <a:endParaRPr lang="zh-CN" altLang="en-US" dirty="0"/>
          </a:p>
        </p:txBody>
      </p:sp>
      <p:sp>
        <p:nvSpPr>
          <p:cNvPr id="7" name="Rectangle 4"/>
          <p:cNvSpPr>
            <a:spLocks noChangeArrowheads="1"/>
          </p:cNvSpPr>
          <p:nvPr/>
        </p:nvSpPr>
        <p:spPr bwMode="auto">
          <a:xfrm>
            <a:off x="611561" y="5392343"/>
            <a:ext cx="5941640" cy="738063"/>
          </a:xfrm>
          <a:prstGeom prst="rect">
            <a:avLst/>
          </a:prstGeom>
          <a:noFill/>
          <a:ln w="9525">
            <a:noFill/>
            <a:miter lim="800000"/>
            <a:headEnd/>
            <a:tailEnd/>
          </a:ln>
        </p:spPr>
        <p:txBody>
          <a:bodyPr wrap="none" anchor="ctr"/>
          <a:lstStyle/>
          <a:p>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）点击</a:t>
            </a:r>
            <a:r>
              <a:rPr lang="zh-CN" altLang="en-US"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软件设置按钮</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，打开设置菜单，在彩种选择子菜单选择对应的彩票类型；</a:t>
            </a:r>
            <a:endParaRPr lang="en-US" altLang="zh-CN" sz="1200" dirty="0" smtClean="0">
              <a:latin typeface="微软雅黑" pitchFamily="34" charset="-122"/>
              <a:ea typeface="微软雅黑" pitchFamily="34" charset="-122"/>
            </a:endParaRPr>
          </a:p>
          <a:p>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）软件支持福建、深圳、辽宁、新疆等多</a:t>
            </a:r>
            <a:r>
              <a:rPr lang="zh-CN" altLang="en-US" sz="1200" dirty="0">
                <a:latin typeface="微软雅黑" pitchFamily="34" charset="-122"/>
                <a:ea typeface="微软雅黑" pitchFamily="34" charset="-122"/>
              </a:rPr>
              <a:t>地选</a:t>
            </a:r>
            <a:r>
              <a:rPr lang="en-US" altLang="zh-CN" sz="1200" dirty="0">
                <a:latin typeface="微软雅黑" pitchFamily="34" charset="-122"/>
                <a:ea typeface="微软雅黑" pitchFamily="34" charset="-122"/>
              </a:rPr>
              <a:t>7</a:t>
            </a:r>
            <a:r>
              <a:rPr lang="zh-CN" altLang="en-US" sz="1200" dirty="0">
                <a:latin typeface="微软雅黑" pitchFamily="34" charset="-122"/>
                <a:ea typeface="微软雅黑" pitchFamily="34" charset="-122"/>
              </a:rPr>
              <a:t>型乐透彩票；</a:t>
            </a:r>
            <a:endParaRPr lang="en-US" altLang="zh-CN" sz="1200" dirty="0">
              <a:latin typeface="微软雅黑" pitchFamily="34" charset="-122"/>
              <a:ea typeface="微软雅黑" pitchFamily="34" charset="-122"/>
            </a:endParaRPr>
          </a:p>
          <a:p>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）如果切换了彩票类型，原来的历史号码需要清除之后</a:t>
            </a:r>
            <a:r>
              <a:rPr lang="zh-CN" altLang="en-US" sz="1200" dirty="0" smtClean="0">
                <a:latin typeface="微软雅黑" pitchFamily="34" charset="-122"/>
                <a:ea typeface="微软雅黑" pitchFamily="34" charset="-122"/>
              </a:rPr>
              <a:t>再点“开奖历史号在线更新”。</a:t>
            </a:r>
            <a:endParaRPr lang="zh-CN" altLang="en-US" sz="1200" dirty="0">
              <a:latin typeface="微软雅黑" pitchFamily="34" charset="-122"/>
              <a:ea typeface="微软雅黑" pitchFamily="34" charset="-122"/>
            </a:endParaRPr>
          </a:p>
        </p:txBody>
      </p:sp>
      <p:pic>
        <p:nvPicPr>
          <p:cNvPr id="5" name="图片 4"/>
          <p:cNvPicPr>
            <a:picLocks noChangeAspect="1"/>
          </p:cNvPicPr>
          <p:nvPr/>
        </p:nvPicPr>
        <p:blipFill>
          <a:blip r:embed="rId3"/>
          <a:stretch>
            <a:fillRect/>
          </a:stretch>
        </p:blipFill>
        <p:spPr>
          <a:xfrm>
            <a:off x="614811" y="1988840"/>
            <a:ext cx="4715538" cy="2981179"/>
          </a:xfrm>
          <a:prstGeom prst="rect">
            <a:avLst/>
          </a:prstGeom>
        </p:spPr>
      </p:pic>
      <p:pic>
        <p:nvPicPr>
          <p:cNvPr id="6" name="图片 5"/>
          <p:cNvPicPr>
            <a:picLocks noChangeAspect="1"/>
          </p:cNvPicPr>
          <p:nvPr/>
        </p:nvPicPr>
        <p:blipFill>
          <a:blip r:embed="rId4"/>
          <a:stretch>
            <a:fillRect/>
          </a:stretch>
        </p:blipFill>
        <p:spPr>
          <a:xfrm>
            <a:off x="5613524" y="1968347"/>
            <a:ext cx="3073276" cy="3022894"/>
          </a:xfrm>
          <a:prstGeom prst="rect">
            <a:avLst/>
          </a:prstGeom>
        </p:spPr>
      </p:pic>
      <p:pic>
        <p:nvPicPr>
          <p:cNvPr id="8" name="图片 7"/>
          <p:cNvPicPr>
            <a:picLocks noChangeAspect="1"/>
          </p:cNvPicPr>
          <p:nvPr/>
        </p:nvPicPr>
        <p:blipFill>
          <a:blip r:embed="rId5"/>
          <a:stretch>
            <a:fillRect/>
          </a:stretch>
        </p:blipFill>
        <p:spPr>
          <a:xfrm>
            <a:off x="7150162" y="5331720"/>
            <a:ext cx="1139573" cy="911658"/>
          </a:xfrm>
          <a:prstGeom prst="rect">
            <a:avLst/>
          </a:prstGeom>
        </p:spPr>
      </p:pic>
      <p:sp>
        <p:nvSpPr>
          <p:cNvPr id="9" name="右箭头 8"/>
          <p:cNvSpPr/>
          <p:nvPr/>
        </p:nvSpPr>
        <p:spPr>
          <a:xfrm>
            <a:off x="5219745" y="3215511"/>
            <a:ext cx="393779"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下箭头 9"/>
          <p:cNvSpPr/>
          <p:nvPr/>
        </p:nvSpPr>
        <p:spPr>
          <a:xfrm>
            <a:off x="7551760" y="4991241"/>
            <a:ext cx="336376" cy="340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历史号码的更新方法</a:t>
            </a:r>
            <a:endParaRPr lang="zh-CN" altLang="en-US" dirty="0">
              <a:latin typeface="微软雅黑" pitchFamily="34" charset="-122"/>
              <a:ea typeface="微软雅黑" pitchFamily="34" charset="-122"/>
            </a:endParaRPr>
          </a:p>
        </p:txBody>
      </p:sp>
      <p:sp>
        <p:nvSpPr>
          <p:cNvPr id="17" name="日期占位符 4"/>
          <p:cNvSpPr>
            <a:spLocks noGrp="1"/>
          </p:cNvSpPr>
          <p:nvPr>
            <p:ph type="dt" sz="half" idx="10"/>
          </p:nvPr>
        </p:nvSpPr>
        <p:spPr/>
        <p:txBody>
          <a:bodyPr/>
          <a:lstStyle/>
          <a:p>
            <a:fld id="{B6E40C7D-8FA6-4169-B2B1-70A7055D0A2A}" type="datetime1">
              <a:rPr lang="zh-CN" altLang="en-US" smtClean="0"/>
              <a:t>2018-3-13</a:t>
            </a:fld>
            <a:endParaRPr lang="zh-CN" altLang="en-US" dirty="0"/>
          </a:p>
        </p:txBody>
      </p:sp>
      <p:sp>
        <p:nvSpPr>
          <p:cNvPr id="23"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21" name="灯片编号占位符 6"/>
          <p:cNvSpPr>
            <a:spLocks noGrp="1"/>
          </p:cNvSpPr>
          <p:nvPr>
            <p:ph type="sldNum" sz="quarter" idx="12"/>
          </p:nvPr>
        </p:nvSpPr>
        <p:spPr/>
        <p:txBody>
          <a:bodyPr/>
          <a:lstStyle/>
          <a:p>
            <a:fld id="{8BCBA4AD-706B-4F29-A708-3EE000CAA7CA}" type="slidenum">
              <a:rPr lang="zh-CN" altLang="en-US" smtClean="0"/>
              <a:pPr/>
              <a:t>5</a:t>
            </a:fld>
            <a:endParaRPr lang="zh-CN" altLang="en-US" dirty="0"/>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历史号码文件在线更新</a:t>
            </a:r>
            <a:endParaRPr lang="en-US" altLang="zh-CN" b="1" dirty="0" smtClean="0">
              <a:latin typeface="微软雅黑" pitchFamily="34" charset="-122"/>
              <a:ea typeface="微软雅黑" pitchFamily="34" charset="-122"/>
            </a:endParaRPr>
          </a:p>
          <a:p>
            <a:r>
              <a:rPr lang="en-US" altLang="zh-CN" b="1" dirty="0" smtClean="0">
                <a:solidFill>
                  <a:srgbClr val="FF0000"/>
                </a:solidFill>
                <a:latin typeface="微软雅黑" pitchFamily="34" charset="-122"/>
                <a:ea typeface="微软雅黑" pitchFamily="34" charset="-122"/>
              </a:rPr>
              <a:t>(</a:t>
            </a:r>
            <a:r>
              <a:rPr lang="zh-CN" altLang="en-US" b="1" dirty="0" smtClean="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183" y="4425501"/>
            <a:ext cx="1199993" cy="951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560998"/>
            <a:ext cx="5621820" cy="727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4197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公式的更新方法</a:t>
            </a:r>
            <a:endParaRPr lang="zh-CN" altLang="en-US" dirty="0">
              <a:latin typeface="微软雅黑" pitchFamily="34" charset="-122"/>
              <a:ea typeface="微软雅黑" pitchFamily="34" charset="-122"/>
            </a:endParaRPr>
          </a:p>
        </p:txBody>
      </p:sp>
      <p:pic>
        <p:nvPicPr>
          <p:cNvPr id="6147" name="Picture 3"/>
          <p:cNvPicPr>
            <a:picLocks noGrp="1" noChangeAspect="1" noChangeArrowheads="1"/>
          </p:cNvPicPr>
          <p:nvPr>
            <p:ph idx="1"/>
          </p:nvPr>
        </p:nvPicPr>
        <p:blipFill>
          <a:blip r:embed="rId2" cstate="print"/>
          <a:srcRect/>
          <a:stretch>
            <a:fillRect/>
          </a:stretch>
        </p:blipFill>
        <p:spPr bwMode="auto">
          <a:xfrm>
            <a:off x="4211960" y="1737096"/>
            <a:ext cx="3960440" cy="521918"/>
          </a:xfrm>
          <a:prstGeom prst="rect">
            <a:avLst/>
          </a:prstGeom>
          <a:noFill/>
          <a:ln w="9525">
            <a:noFill/>
            <a:miter lim="800000"/>
            <a:headEnd/>
            <a:tailEnd/>
          </a:ln>
        </p:spPr>
      </p:pic>
      <p:sp>
        <p:nvSpPr>
          <p:cNvPr id="19" name="日期占位符 4"/>
          <p:cNvSpPr>
            <a:spLocks noGrp="1"/>
          </p:cNvSpPr>
          <p:nvPr>
            <p:ph type="dt" sz="half" idx="10"/>
          </p:nvPr>
        </p:nvSpPr>
        <p:spPr/>
        <p:txBody>
          <a:bodyPr/>
          <a:lstStyle/>
          <a:p>
            <a:fld id="{E99D5898-386C-4BBA-829F-DA5B27796682}" type="datetime1">
              <a:rPr lang="zh-CN" altLang="en-US" smtClean="0"/>
              <a:t>2018-3-13</a:t>
            </a:fld>
            <a:endParaRPr lang="zh-CN" altLang="en-US" dirty="0"/>
          </a:p>
        </p:txBody>
      </p:sp>
      <p:sp>
        <p:nvSpPr>
          <p:cNvPr id="23"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22" name="灯片编号占位符 6"/>
          <p:cNvSpPr>
            <a:spLocks noGrp="1"/>
          </p:cNvSpPr>
          <p:nvPr>
            <p:ph type="sldNum" sz="quarter" idx="12"/>
          </p:nvPr>
        </p:nvSpPr>
        <p:spPr/>
        <p:txBody>
          <a:bodyPr/>
          <a:lstStyle/>
          <a:p>
            <a:fld id="{8BCBA4AD-706B-4F29-A708-3EE000CAA7CA}" type="slidenum">
              <a:rPr lang="zh-CN" altLang="en-US" smtClean="0"/>
              <a:pPr/>
              <a:t>6</a:t>
            </a:fld>
            <a:endParaRPr lang="zh-CN" altLang="en-US" dirty="0"/>
          </a:p>
        </p:txBody>
      </p:sp>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读取公式文本文件</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公式搜索（推荐）</a:t>
            </a:r>
            <a:endParaRPr lang="zh-CN" altLang="en-US" b="1" dirty="0">
              <a:latin typeface="微软雅黑" pitchFamily="34" charset="-122"/>
              <a:ea typeface="微软雅黑" pitchFamily="34" charset="-122"/>
            </a:endParaRPr>
          </a:p>
        </p:txBody>
      </p:sp>
      <p:sp>
        <p:nvSpPr>
          <p:cNvPr id="15" name="圆角矩形标注 14"/>
          <p:cNvSpPr/>
          <p:nvPr/>
        </p:nvSpPr>
        <p:spPr>
          <a:xfrm>
            <a:off x="1043608" y="1052736"/>
            <a:ext cx="6529618" cy="8640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1200" dirty="0">
                <a:latin typeface="微软雅黑" pitchFamily="34" charset="-122"/>
                <a:ea typeface="微软雅黑" pitchFamily="34" charset="-122"/>
              </a:rPr>
              <a:t>中文公式的添加，采用最常用的格式，比如：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a:t>
            </a:r>
            <a:r>
              <a:rPr lang="zh-CN" altLang="en-US" sz="1200" dirty="0" smtClean="0">
                <a:latin typeface="微软雅黑" pitchFamily="34" charset="-122"/>
                <a:ea typeface="微软雅黑" pitchFamily="34" charset="-122"/>
              </a:rPr>
              <a:t>码生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平一码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平五码尾</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平二</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平码最大振幅</a:t>
            </a:r>
            <a:r>
              <a:rPr lang="en-US" altLang="zh-CN" sz="1200" dirty="0">
                <a:latin typeface="微软雅黑" pitchFamily="34" charset="-122"/>
                <a:ea typeface="微软雅黑" pitchFamily="34" charset="-122"/>
              </a:rPr>
              <a:t>+0</a:t>
            </a:r>
          </a:p>
          <a:p>
            <a:r>
              <a:rPr lang="zh-CN" altLang="en-US" sz="1200" dirty="0">
                <a:latin typeface="微软雅黑" pitchFamily="34" charset="-122"/>
                <a:ea typeface="微软雅黑" pitchFamily="34" charset="-122"/>
              </a:rPr>
              <a:t>平一码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平五码尾</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平二</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平码最大振幅</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生平</a:t>
            </a:r>
            <a:r>
              <a:rPr lang="zh-CN" altLang="en-US" sz="1200" dirty="0">
                <a:latin typeface="微软雅黑" pitchFamily="34" charset="-122"/>
                <a:ea typeface="微软雅黑" pitchFamily="34" charset="-122"/>
              </a:rPr>
              <a:t>码</a:t>
            </a:r>
            <a:endParaRPr lang="zh-CN" altLang="zh-CN" sz="1200" dirty="0">
              <a:latin typeface="微软雅黑" pitchFamily="34" charset="-122"/>
              <a:ea typeface="微软雅黑" pitchFamily="34" charset="-122"/>
            </a:endParaRPr>
          </a:p>
        </p:txBody>
      </p:sp>
      <p:sp>
        <p:nvSpPr>
          <p:cNvPr id="17" name="圆角矩形标注 16"/>
          <p:cNvSpPr/>
          <p:nvPr/>
        </p:nvSpPr>
        <p:spPr>
          <a:xfrm>
            <a:off x="7668344" y="1052736"/>
            <a:ext cx="1314865" cy="85616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smtClean="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4970616" y="5102629"/>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99656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510" y="3457916"/>
            <a:ext cx="1201372" cy="44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0099" y="4797152"/>
            <a:ext cx="1065751" cy="1034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圆角矩形标注 9"/>
          <p:cNvSpPr/>
          <p:nvPr/>
        </p:nvSpPr>
        <p:spPr>
          <a:xfrm>
            <a:off x="1331640" y="2245973"/>
            <a:ext cx="7392497" cy="1060442"/>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a:t>读取文本文档</a:t>
            </a:r>
            <a:r>
              <a:rPr lang="en-US" altLang="zh-CN" sz="1200" dirty="0"/>
              <a:t>(.txt)</a:t>
            </a:r>
            <a:r>
              <a:rPr lang="zh-CN" altLang="en-US" sz="1200" dirty="0"/>
              <a:t>中的公式，支持中文公式</a:t>
            </a:r>
            <a:r>
              <a:rPr lang="zh-CN" altLang="zh-CN" sz="1200" dirty="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a:t>
            </a:r>
            <a:r>
              <a:rPr lang="zh-CN" altLang="en-US" sz="1200" dirty="0" smtClean="0">
                <a:latin typeface="微软雅黑" pitchFamily="34" charset="-122"/>
                <a:ea typeface="微软雅黑" pitchFamily="34" charset="-122"/>
              </a:rPr>
              <a:t>码生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平一码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平五码尾</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平二</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平码最大振幅</a:t>
            </a:r>
            <a:r>
              <a:rPr lang="en-US" altLang="zh-CN" sz="1200" dirty="0">
                <a:latin typeface="微软雅黑" pitchFamily="34" charset="-122"/>
                <a:ea typeface="微软雅黑" pitchFamily="34" charset="-122"/>
              </a:rPr>
              <a:t>+0</a:t>
            </a:r>
          </a:p>
          <a:p>
            <a:r>
              <a:rPr lang="zh-CN" altLang="en-US" sz="1200" dirty="0">
                <a:latin typeface="微软雅黑" pitchFamily="34" charset="-122"/>
                <a:ea typeface="微软雅黑" pitchFamily="34" charset="-122"/>
              </a:rPr>
              <a:t>平一码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平码小数和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平五码尾</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平五邻号和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平二</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平码最大振幅</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生平</a:t>
            </a:r>
            <a:r>
              <a:rPr lang="zh-CN" altLang="en-US" sz="1200" dirty="0">
                <a:latin typeface="微软雅黑" pitchFamily="34" charset="-122"/>
                <a:ea typeface="微软雅黑" pitchFamily="34" charset="-122"/>
              </a:rPr>
              <a:t>码</a:t>
            </a:r>
            <a:endParaRPr lang="zh-CN"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选中相应的公式文本文件（</a:t>
            </a:r>
            <a:r>
              <a:rPr lang="en-US" altLang="zh-CN" sz="1200" dirty="0">
                <a:latin typeface="微软雅黑" pitchFamily="34" charset="-122"/>
                <a:ea typeface="微软雅黑" pitchFamily="34" charset="-122"/>
              </a:rPr>
              <a:t>.txt</a:t>
            </a:r>
            <a:r>
              <a:rPr lang="zh-CN" altLang="en-US" sz="1200" dirty="0">
                <a:latin typeface="微软雅黑" pitchFamily="34" charset="-122"/>
                <a:ea typeface="微软雅黑" pitchFamily="34" charset="-122"/>
              </a:rPr>
              <a:t>），然后点确定即可</a:t>
            </a:r>
            <a:endParaRPr lang="zh-CN" altLang="en-US" sz="1200" dirty="0"/>
          </a:p>
        </p:txBody>
      </p:sp>
      <p:pic>
        <p:nvPicPr>
          <p:cNvPr id="2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69796" y="4099560"/>
            <a:ext cx="2715268" cy="2758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4255" y="3270154"/>
            <a:ext cx="3258954" cy="829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9" y="1372018"/>
            <a:ext cx="4731143" cy="4806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p:txBody>
          <a:bodyPr/>
          <a:lstStyle/>
          <a:p>
            <a:fld id="{D664FABF-B4E4-4B16-81E1-EB77738DC940}" type="datetime1">
              <a:rPr lang="zh-CN" altLang="en-US" smtClean="0"/>
              <a:t>2018-3-13</a:t>
            </a:fld>
            <a:endParaRPr lang="zh-CN" altLang="en-US" dirty="0"/>
          </a:p>
        </p:txBody>
      </p:sp>
      <p:sp>
        <p:nvSpPr>
          <p:cNvPr id="15"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14" name="灯片编号占位符 6"/>
          <p:cNvSpPr>
            <a:spLocks noGrp="1"/>
          </p:cNvSpPr>
          <p:nvPr>
            <p:ph type="sldNum" sz="quarter" idx="12"/>
          </p:nvPr>
        </p:nvSpPr>
        <p:spPr/>
        <p:txBody>
          <a:bodyPr/>
          <a:lstStyle/>
          <a:p>
            <a:fld id="{8BCBA4AD-706B-4F29-A708-3EE000CAA7CA}" type="slidenum">
              <a:rPr lang="zh-CN" altLang="en-US" smtClean="0"/>
              <a:pPr/>
              <a:t>7</a:t>
            </a:fld>
            <a:endParaRPr lang="zh-CN" altLang="en-US" dirty="0"/>
          </a:p>
        </p:txBody>
      </p:sp>
      <p:cxnSp>
        <p:nvCxnSpPr>
          <p:cNvPr id="12" name="直接连接符 11"/>
          <p:cNvCxnSpPr>
            <a:stCxn id="9" idx="3"/>
          </p:cNvCxnSpPr>
          <p:nvPr/>
        </p:nvCxnSpPr>
        <p:spPr>
          <a:xfrm flipV="1">
            <a:off x="4067945" y="2302288"/>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solidFill>
                  <a:srgbClr val="FF0000"/>
                </a:solidFill>
                <a:latin typeface="微软雅黑" pitchFamily="34" charset="-122"/>
                <a:ea typeface="微软雅黑" pitchFamily="34" charset="-122"/>
              </a:rPr>
              <a:t>这里是设置公式的类型</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“公式种类选择”：包括“前区”、“后区”、“前后”等</a:t>
            </a:r>
            <a:r>
              <a:rPr lang="en-US" altLang="zh-CN" sz="1400" dirty="0" smtClean="0">
                <a:solidFill>
                  <a:srgbClr val="FF0000"/>
                </a:solidFill>
                <a:latin typeface="微软雅黑" pitchFamily="34" charset="-122"/>
                <a:ea typeface="微软雅黑" pitchFamily="34" charset="-122"/>
              </a:rPr>
              <a:t>3</a:t>
            </a:r>
            <a:r>
              <a:rPr lang="zh-CN" altLang="en-US" sz="1400" dirty="0" smtClean="0">
                <a:solidFill>
                  <a:srgbClr val="FF0000"/>
                </a:solidFill>
                <a:latin typeface="微软雅黑" pitchFamily="34" charset="-122"/>
                <a:ea typeface="微软雅黑" pitchFamily="34" charset="-122"/>
              </a:rPr>
              <a:t>种类别的公式，都可以搜索。</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“生杀”：设置公式的结果是生还是杀</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元公式，不加最后的</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，前面有</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项参数相加。</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“公式末尾偏移常数”：可以设置最后加一个常数，默认是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，即最后是“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”，如果设置为“随机”那么最后加一个随机数。</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347864" y="2446304"/>
            <a:ext cx="720081"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55577" y="1688930"/>
            <a:ext cx="331236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9" y="1372018"/>
            <a:ext cx="4731143" cy="4806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E9D6DAB2-9935-4603-B979-4A0B149EE1B1}" type="datetime1">
              <a:rPr lang="zh-CN" altLang="en-US" smtClean="0"/>
              <a:t>2018-3-13</a:t>
            </a:fld>
            <a:endParaRPr lang="zh-CN" altLang="en-US" dirty="0"/>
          </a:p>
        </p:txBody>
      </p:sp>
      <p:sp>
        <p:nvSpPr>
          <p:cNvPr id="9"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8</a:t>
            </a:fld>
            <a:endParaRPr lang="zh-CN" altLang="en-US" dirty="0"/>
          </a:p>
        </p:txBody>
      </p:sp>
      <p:sp>
        <p:nvSpPr>
          <p:cNvPr id="11" name="矩形 10"/>
          <p:cNvSpPr/>
          <p:nvPr/>
        </p:nvSpPr>
        <p:spPr>
          <a:xfrm>
            <a:off x="683568" y="2074821"/>
            <a:ext cx="3528392"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7865"/>
              <a:gd name="adj6" fmla="val -42884"/>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smtClean="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endParaRPr lang="zh-CN" altLang="en-US" sz="1400" dirty="0">
              <a:solidFill>
                <a:srgbClr val="FF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9" y="1372018"/>
            <a:ext cx="4731143" cy="4806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p:txBody>
          <a:bodyPr/>
          <a:lstStyle/>
          <a:p>
            <a:fld id="{EAE50428-96AB-4C29-BFE5-B4BC3B208472}" type="datetime1">
              <a:rPr lang="zh-CN" altLang="en-US" smtClean="0"/>
              <a:t>2018-3-13</a:t>
            </a:fld>
            <a:endParaRPr lang="zh-CN" altLang="en-US" dirty="0"/>
          </a:p>
        </p:txBody>
      </p:sp>
      <p:sp>
        <p:nvSpPr>
          <p:cNvPr id="9" name="页脚占位符 5"/>
          <p:cNvSpPr>
            <a:spLocks noGrp="1"/>
          </p:cNvSpPr>
          <p:nvPr>
            <p:ph type="ftr" sz="quarter" idx="11"/>
          </p:nvPr>
        </p:nvSpPr>
        <p:spPr/>
        <p:txBody>
          <a:bodyPr/>
          <a:lstStyle/>
          <a:p>
            <a:r>
              <a:rPr lang="zh-CN" altLang="en-US" smtClean="0"/>
              <a:t>地方乐透选</a:t>
            </a:r>
            <a:r>
              <a:rPr lang="en-US" altLang="zh-CN" smtClean="0"/>
              <a:t>7</a:t>
            </a:r>
            <a:r>
              <a:rPr lang="zh-CN" altLang="en-US" smtClean="0"/>
              <a:t>极限公式精算师</a:t>
            </a:r>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9</a:t>
            </a:fld>
            <a:endParaRPr lang="zh-CN" altLang="en-US" dirty="0"/>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这里可以设置公式搜索模板</a:t>
            </a:r>
            <a:endParaRPr lang="en-US" altLang="zh-CN" dirty="0" smtClean="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右边一列是现有公式总数以及每一类数量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公式保有数量</a:t>
            </a: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指每一类公式要达到左边列的数量，不够的补齐数量。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“公式新增数量”是指每一类要增加的公式数量。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TotalTime>
  <Words>2243</Words>
  <Application>Microsoft Office PowerPoint</Application>
  <PresentationFormat>全屏显示(4:3)</PresentationFormat>
  <Paragraphs>172</Paragraphs>
  <Slides>19</Slides>
  <Notes>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19</vt:i4>
      </vt:variant>
    </vt:vector>
  </HeadingPairs>
  <TitlesOfParts>
    <vt:vector size="27"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彩票种类的切换</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第二篇：快捷使用流程（快速入门）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付旻</cp:lastModifiedBy>
  <cp:revision>151</cp:revision>
  <dcterms:created xsi:type="dcterms:W3CDTF">2013-07-15T19:45:04Z</dcterms:created>
  <dcterms:modified xsi:type="dcterms:W3CDTF">2018-03-13T01:34:57Z</dcterms:modified>
</cp:coreProperties>
</file>