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1"/>
  </p:notesMasterIdLst>
  <p:sldIdLst>
    <p:sldId id="256" r:id="rId3"/>
    <p:sldId id="260" r:id="rId4"/>
    <p:sldId id="259" r:id="rId5"/>
    <p:sldId id="261" r:id="rId6"/>
    <p:sldId id="263" r:id="rId7"/>
    <p:sldId id="264" r:id="rId8"/>
    <p:sldId id="268" r:id="rId9"/>
    <p:sldId id="267" r:id="rId10"/>
    <p:sldId id="269" r:id="rId11"/>
    <p:sldId id="270" r:id="rId12"/>
    <p:sldId id="265"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6236" autoAdjust="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275476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3</a:t>
            </a:fld>
            <a:endParaRPr lang="zh-CN" altLang="en-US"/>
          </a:p>
        </p:txBody>
      </p:sp>
    </p:spTree>
    <p:extLst>
      <p:ext uri="{BB962C8B-B14F-4D97-AF65-F5344CB8AC3E}">
        <p14:creationId xmlns:p14="http://schemas.microsoft.com/office/powerpoint/2010/main" val="3712533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6</a:t>
            </a:fld>
            <a:endParaRPr lang="zh-CN" altLang="en-US"/>
          </a:p>
        </p:txBody>
      </p:sp>
    </p:spTree>
    <p:extLst>
      <p:ext uri="{BB962C8B-B14F-4D97-AF65-F5344CB8AC3E}">
        <p14:creationId xmlns:p14="http://schemas.microsoft.com/office/powerpoint/2010/main" val="4116241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053D258-2381-4C0D-9AEF-74A0FB020860}"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4AEAC0D-44F5-483F-803A-8FE63ED6F1A7}"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150FCA9-FC5C-4374-9C9C-82628463AE12}"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FFCFEB2-1174-49C0-8683-50DD6BBE4718}"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09F25BA-E382-4259-BC9B-324188BE7FB0}"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BE56E28-6E77-42FB-BF69-38964F3422AF}"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0720BEF-B34C-46C8-91FE-D59F1E18DE15}"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B91ED61-1B2C-4E6D-AA05-600885B58E7A}" type="datetime1">
              <a:rPr lang="zh-CN" altLang="en-US" smtClean="0"/>
              <a:t>2017/7/9</a:t>
            </a:fld>
            <a:endParaRPr lang="zh-CN" altLang="en-US"/>
          </a:p>
        </p:txBody>
      </p:sp>
      <p:sp>
        <p:nvSpPr>
          <p:cNvPr id="8" name="页脚占位符 7"/>
          <p:cNvSpPr>
            <a:spLocks noGrp="1"/>
          </p:cNvSpPr>
          <p:nvPr>
            <p:ph type="ftr" sz="quarter" idx="11"/>
          </p:nvPr>
        </p:nvSpPr>
        <p:spPr/>
        <p:txBody>
          <a:bodyPr/>
          <a:lstStyle/>
          <a:p>
            <a:r>
              <a:rPr lang="zh-CN" altLang="en-US" smtClean="0"/>
              <a:t>七星彩极限公式精算师</a:t>
            </a:r>
            <a:endParaRPr lang="zh-CN" altLang="en-US"/>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EAA88FE-0F02-4FC9-B7C6-3B6BEA22F959}" type="datetime1">
              <a:rPr lang="zh-CN" altLang="en-US" smtClean="0"/>
              <a:t>2017/7/9</a:t>
            </a:fld>
            <a:endParaRPr lang="zh-CN" altLang="en-US"/>
          </a:p>
        </p:txBody>
      </p:sp>
      <p:sp>
        <p:nvSpPr>
          <p:cNvPr id="4" name="页脚占位符 3"/>
          <p:cNvSpPr>
            <a:spLocks noGrp="1"/>
          </p:cNvSpPr>
          <p:nvPr>
            <p:ph type="ftr" sz="quarter" idx="11"/>
          </p:nvPr>
        </p:nvSpPr>
        <p:spPr/>
        <p:txBody>
          <a:bodyPr/>
          <a:lstStyle/>
          <a:p>
            <a:r>
              <a:rPr lang="zh-CN" altLang="en-US" smtClean="0"/>
              <a:t>七星彩极限公式精算师</a:t>
            </a:r>
            <a:endParaRPr lang="zh-CN" altLang="en-US"/>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4583F4B-B4EF-4E7A-8C0B-3813EA425BB1}" type="datetime1">
              <a:rPr lang="zh-CN" altLang="en-US" smtClean="0"/>
              <a:t>2017/7/9</a:t>
            </a:fld>
            <a:endParaRPr lang="zh-CN" altLang="en-US"/>
          </a:p>
        </p:txBody>
      </p:sp>
      <p:sp>
        <p:nvSpPr>
          <p:cNvPr id="3" name="页脚占位符 2"/>
          <p:cNvSpPr>
            <a:spLocks noGrp="1"/>
          </p:cNvSpPr>
          <p:nvPr>
            <p:ph type="ftr" sz="quarter" idx="11"/>
          </p:nvPr>
        </p:nvSpPr>
        <p:spPr/>
        <p:txBody>
          <a:bodyPr/>
          <a:lstStyle/>
          <a:p>
            <a:r>
              <a:rPr lang="zh-CN" altLang="en-US" smtClean="0"/>
              <a:t>七星彩极限公式精算师</a:t>
            </a:r>
            <a:endParaRPr lang="zh-CN" altLang="en-US"/>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89F3719-5F95-449D-B8BE-009753FE5FB2}"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0B3CADB-EE44-4E75-9AE8-0EDF225B6E2A}"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4F0A296-FCEE-423C-A17D-F6D90B726F16}"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7C35CE-33AF-493B-96B6-4FDB3250EBDF}"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F37BCA1-3BCE-4E96-8A29-FEB9DD1C59D2}"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AFCA891-1768-47E8-8E0C-3169E91980D4}"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七星彩极限公式精算师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0EC6E0D-BF9F-4C90-9DED-43ADF69CBCE3}"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905CEDE-B013-432C-A6C2-FEB28776D629}" type="datetime1">
              <a:rPr lang="zh-CN" altLang="en-US" smtClean="0"/>
              <a:t>2017/7/9</a:t>
            </a:fld>
            <a:endParaRPr lang="zh-CN" altLang="en-US"/>
          </a:p>
        </p:txBody>
      </p:sp>
      <p:sp>
        <p:nvSpPr>
          <p:cNvPr id="8" name="页脚占位符 7"/>
          <p:cNvSpPr>
            <a:spLocks noGrp="1"/>
          </p:cNvSpPr>
          <p:nvPr>
            <p:ph type="ftr" sz="quarter" idx="11"/>
          </p:nvPr>
        </p:nvSpPr>
        <p:spPr/>
        <p:txBody>
          <a:bodyPr/>
          <a:lstStyle/>
          <a:p>
            <a:r>
              <a:rPr lang="zh-CN" altLang="en-US" smtClean="0"/>
              <a:t>七星彩极限公式精算师</a:t>
            </a:r>
            <a:endParaRPr lang="zh-CN" altLang="en-US"/>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D066D3-B972-44C4-B955-85865A9C7884}" type="datetime1">
              <a:rPr lang="zh-CN" altLang="en-US" smtClean="0"/>
              <a:t>2017/7/9</a:t>
            </a:fld>
            <a:endParaRPr lang="zh-CN" altLang="en-US"/>
          </a:p>
        </p:txBody>
      </p:sp>
      <p:sp>
        <p:nvSpPr>
          <p:cNvPr id="4" name="页脚占位符 3"/>
          <p:cNvSpPr>
            <a:spLocks noGrp="1"/>
          </p:cNvSpPr>
          <p:nvPr>
            <p:ph type="ftr" sz="quarter" idx="11"/>
          </p:nvPr>
        </p:nvSpPr>
        <p:spPr/>
        <p:txBody>
          <a:bodyPr/>
          <a:lstStyle/>
          <a:p>
            <a:r>
              <a:rPr lang="zh-CN" altLang="en-US" smtClean="0"/>
              <a:t>七星彩极限公式精算师</a:t>
            </a: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4F1B36C-EDFF-47DC-93F7-C212DFA6106B}" type="datetime1">
              <a:rPr lang="zh-CN" altLang="en-US" smtClean="0"/>
              <a:t>2017/7/9</a:t>
            </a:fld>
            <a:endParaRPr lang="zh-CN" altLang="en-US"/>
          </a:p>
        </p:txBody>
      </p:sp>
      <p:sp>
        <p:nvSpPr>
          <p:cNvPr id="3" name="页脚占位符 2"/>
          <p:cNvSpPr>
            <a:spLocks noGrp="1"/>
          </p:cNvSpPr>
          <p:nvPr>
            <p:ph type="ftr" sz="quarter" idx="11"/>
          </p:nvPr>
        </p:nvSpPr>
        <p:spPr/>
        <p:txBody>
          <a:bodyPr/>
          <a:lstStyle/>
          <a:p>
            <a:r>
              <a:rPr lang="zh-CN" altLang="en-US" smtClean="0"/>
              <a:t>七星彩极限公式精算师</a:t>
            </a: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ED6C7FD-F6FC-4F17-91A8-37443F3719D9}"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5509F93-97FC-44AE-B5C6-23DB47FC7ED5}"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七星彩极限公式精算师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1BA4B-C8E7-4F85-8F33-19D6341B47B5}" type="datetime1">
              <a:rPr lang="zh-CN" altLang="en-US" smtClean="0"/>
              <a:t>2017/7/9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七星彩极限公式精算师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6A334-8F8D-49B7-BC8A-23EBE147D6A0}" type="datetime1">
              <a:rPr lang="zh-CN" altLang="en-US" smtClean="0"/>
              <a:t>2017/7/9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七星彩极限公式精算师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stretch>
            <a:fillRect/>
          </a:stretch>
        </p:blipFill>
        <p:spPr>
          <a:xfrm>
            <a:off x="475798" y="147787"/>
            <a:ext cx="8211002" cy="4661854"/>
          </a:xfrm>
          <a:prstGeom prst="rect">
            <a:avLst/>
          </a:prstGeom>
        </p:spPr>
      </p:pic>
      <p:sp>
        <p:nvSpPr>
          <p:cNvPr id="6" name="日期占位符 4"/>
          <p:cNvSpPr>
            <a:spLocks noGrp="1"/>
          </p:cNvSpPr>
          <p:nvPr>
            <p:ph type="dt" sz="half" idx="10"/>
          </p:nvPr>
        </p:nvSpPr>
        <p:spPr/>
        <p:txBody>
          <a:bodyPr/>
          <a:lstStyle/>
          <a:p>
            <a:fld id="{8124DE49-93D8-4DB0-80ED-AFA00F6B8CE8}" type="datetime1">
              <a:rPr lang="zh-CN" altLang="en-US" smtClean="0"/>
              <a:t>2017/7/9</a:t>
            </a:fld>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a:t>
            </a:fld>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endPar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endParaRP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smtClean="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endPar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15" name="页脚占位符 5"/>
          <p:cNvSpPr>
            <a:spLocks noGrp="1"/>
          </p:cNvSpPr>
          <p:nvPr>
            <p:ph type="ftr" sz="quarter" idx="11"/>
          </p:nvPr>
        </p:nvSpPr>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489928" y="1356245"/>
            <a:ext cx="4837276" cy="49141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48573"/>
              <a:gd name="adj6" fmla="val -46066"/>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这里是公式搜索情况显示区</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，搜索到</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条公式暂停）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83568" y="3717032"/>
            <a:ext cx="3456384"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37DBFC70-9F03-40AB-9721-7F19F11F6274}"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10</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323528" y="2184748"/>
            <a:ext cx="8578945" cy="1249811"/>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公式种类选择功能</a:t>
            </a:r>
            <a:endParaRPr lang="zh-CN" altLang="en-US" dirty="0">
              <a:latin typeface="微软雅黑" pitchFamily="34" charset="-122"/>
              <a:ea typeface="微软雅黑" pitchFamily="34" charset="-122"/>
            </a:endParaRPr>
          </a:p>
        </p:txBody>
      </p:sp>
      <p:sp>
        <p:nvSpPr>
          <p:cNvPr id="6" name="线形标注 2 5"/>
          <p:cNvSpPr/>
          <p:nvPr/>
        </p:nvSpPr>
        <p:spPr>
          <a:xfrm>
            <a:off x="1258652" y="4149080"/>
            <a:ext cx="2664296" cy="1440160"/>
          </a:xfrm>
          <a:prstGeom prst="borderCallout2">
            <a:avLst>
              <a:gd name="adj1" fmla="val 18750"/>
              <a:gd name="adj2" fmla="val -2997"/>
              <a:gd name="adj3" fmla="val 18750"/>
              <a:gd name="adj4" fmla="val -16667"/>
              <a:gd name="adj5" fmla="val -78405"/>
              <a:gd name="adj6" fmla="val 9379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这里选择公式的位数，来设定当前公式运算的种类，“第七位”只有“直选”没有“组选”。</a:t>
            </a:r>
            <a:endParaRPr lang="zh-CN" altLang="en-US" dirty="0">
              <a:latin typeface="微软雅黑" pitchFamily="34" charset="-122"/>
              <a:ea typeface="微软雅黑" pitchFamily="34" charset="-122"/>
            </a:endParaRPr>
          </a:p>
        </p:txBody>
      </p:sp>
      <p:sp>
        <p:nvSpPr>
          <p:cNvPr id="9" name="线形标注 2 8"/>
          <p:cNvSpPr/>
          <p:nvPr/>
        </p:nvSpPr>
        <p:spPr>
          <a:xfrm>
            <a:off x="5846170" y="4149080"/>
            <a:ext cx="2448272" cy="1440160"/>
          </a:xfrm>
          <a:prstGeom prst="borderCallout2">
            <a:avLst>
              <a:gd name="adj1" fmla="val 18750"/>
              <a:gd name="adj2" fmla="val -1811"/>
              <a:gd name="adj3" fmla="val 18750"/>
              <a:gd name="adj4" fmla="val -16667"/>
              <a:gd name="adj5" fmla="val -78784"/>
              <a:gd name="adj6" fmla="val -2447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a:t>
            </a:r>
            <a:r>
              <a:rPr lang="zh-CN" altLang="en-US" smtClean="0">
                <a:latin typeface="微软雅黑" pitchFamily="34" charset="-122"/>
                <a:ea typeface="微软雅黑" pitchFamily="34" charset="-122"/>
              </a:rPr>
              <a:t>选择“直选”还是“组选”</a:t>
            </a:r>
            <a:r>
              <a:rPr lang="zh-CN" altLang="en-US" dirty="0" smtClean="0">
                <a:latin typeface="微软雅黑" pitchFamily="34" charset="-122"/>
                <a:ea typeface="微软雅黑" pitchFamily="34" charset="-122"/>
              </a:rPr>
              <a:t>玩法。</a:t>
            </a:r>
            <a:endParaRPr lang="zh-CN" altLang="en-US" dirty="0">
              <a:latin typeface="微软雅黑" pitchFamily="34" charset="-122"/>
              <a:ea typeface="微软雅黑" pitchFamily="34" charset="-122"/>
            </a:endParaRPr>
          </a:p>
        </p:txBody>
      </p:sp>
      <p:sp>
        <p:nvSpPr>
          <p:cNvPr id="10" name="线形标注 3 9"/>
          <p:cNvSpPr/>
          <p:nvPr/>
        </p:nvSpPr>
        <p:spPr>
          <a:xfrm>
            <a:off x="5940152" y="1340768"/>
            <a:ext cx="2736304" cy="648072"/>
          </a:xfrm>
          <a:prstGeom prst="borderCallout3">
            <a:avLst>
              <a:gd name="adj1" fmla="val 18750"/>
              <a:gd name="adj2" fmla="val -8333"/>
              <a:gd name="adj3" fmla="val 18750"/>
              <a:gd name="adj4" fmla="val -16667"/>
              <a:gd name="adj5" fmla="val 166565"/>
              <a:gd name="adj6" fmla="val -16667"/>
              <a:gd name="adj7" fmla="val 205417"/>
              <a:gd name="adj8" fmla="val 7581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这里选择公式类型是生（保留）还是杀（排除）</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a:xfrm>
            <a:off x="457200" y="6356350"/>
            <a:ext cx="2133600" cy="365125"/>
          </a:xfrm>
        </p:spPr>
        <p:txBody>
          <a:bodyPr/>
          <a:lstStyle/>
          <a:p>
            <a:fld id="{EF94E206-1309-4B2B-BFF1-67956E1413AE}"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11</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115616" y="1844824"/>
            <a:ext cx="6680193" cy="3893700"/>
          </a:xfrm>
          <a:prstGeom prst="rect">
            <a:avLst/>
          </a:prstGeom>
        </p:spPr>
      </p:pic>
      <p:sp>
        <p:nvSpPr>
          <p:cNvPr id="2" name="标题 1"/>
          <p:cNvSpPr>
            <a:spLocks noGrp="1"/>
          </p:cNvSpPr>
          <p:nvPr>
            <p:ph type="title"/>
          </p:nvPr>
        </p:nvSpPr>
        <p:spPr>
          <a:xfrm>
            <a:off x="395536" y="260648"/>
            <a:ext cx="8229600" cy="1143000"/>
          </a:xfrm>
        </p:spPr>
        <p:txBody>
          <a:bodyPr/>
          <a:lstStyle/>
          <a:p>
            <a:r>
              <a:rPr lang="zh-CN" altLang="en-US" dirty="0" smtClean="0">
                <a:latin typeface="微软雅黑" pitchFamily="34" charset="-122"/>
                <a:ea typeface="微软雅黑" pitchFamily="34" charset="-122"/>
              </a:rPr>
              <a:t>公式列表区域</a:t>
            </a:r>
            <a:endParaRPr lang="zh-CN" altLang="en-US" dirty="0">
              <a:latin typeface="微软雅黑" pitchFamily="34" charset="-122"/>
              <a:ea typeface="微软雅黑" pitchFamily="34" charset="-122"/>
            </a:endParaRPr>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软件的公式的列表，上下移动滚动条可以看到所有公式，左右移动滚动条，可以看到正确率、连对、连错等参数。</a:t>
            </a:r>
            <a:endParaRPr lang="zh-CN" altLang="en-US" dirty="0">
              <a:latin typeface="微软雅黑" pitchFamily="34" charset="-122"/>
              <a:ea typeface="微软雅黑" pitchFamily="34" charset="-122"/>
            </a:endParaRPr>
          </a:p>
        </p:txBody>
      </p:sp>
      <p:sp>
        <p:nvSpPr>
          <p:cNvPr id="17" name="线形标注 3 16"/>
          <p:cNvSpPr/>
          <p:nvPr/>
        </p:nvSpPr>
        <p:spPr>
          <a:xfrm>
            <a:off x="1641494" y="1196752"/>
            <a:ext cx="1368152" cy="648072"/>
          </a:xfrm>
          <a:prstGeom prst="borderCallout3">
            <a:avLst>
              <a:gd name="adj1" fmla="val 18750"/>
              <a:gd name="adj2" fmla="val -4021"/>
              <a:gd name="adj3" fmla="val 18750"/>
              <a:gd name="adj4" fmla="val -26908"/>
              <a:gd name="adj5" fmla="val 100000"/>
              <a:gd name="adj6" fmla="val -26908"/>
              <a:gd name="adj7" fmla="val 120658"/>
              <a:gd name="adj8" fmla="val 124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可以显示公式的英文机器代码内容</a:t>
            </a:r>
            <a:endParaRPr lang="zh-CN" altLang="en-US" sz="1400" dirty="0">
              <a:latin typeface="微软雅黑" pitchFamily="34" charset="-122"/>
              <a:ea typeface="微软雅黑" pitchFamily="34" charset="-122"/>
            </a:endParaRPr>
          </a:p>
        </p:txBody>
      </p:sp>
      <p:sp>
        <p:nvSpPr>
          <p:cNvPr id="19" name="线形标注 3 18"/>
          <p:cNvSpPr/>
          <p:nvPr/>
        </p:nvSpPr>
        <p:spPr>
          <a:xfrm>
            <a:off x="4255604" y="1196752"/>
            <a:ext cx="3528392" cy="648072"/>
          </a:xfrm>
          <a:prstGeom prst="borderCallout3">
            <a:avLst>
              <a:gd name="adj1" fmla="val 18750"/>
              <a:gd name="adj2" fmla="val -1645"/>
              <a:gd name="adj3" fmla="val 20051"/>
              <a:gd name="adj4" fmla="val -10360"/>
              <a:gd name="adj5" fmla="val 102601"/>
              <a:gd name="adj6" fmla="val -11196"/>
              <a:gd name="adj7" fmla="val 120144"/>
              <a:gd name="adj8" fmla="val 3417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可以将公式的中文导出到文本文件（</a:t>
            </a:r>
            <a:r>
              <a:rPr lang="en-US" altLang="zh-CN" sz="1400" dirty="0" smtClean="0">
                <a:latin typeface="微软雅黑" pitchFamily="34" charset="-122"/>
                <a:ea typeface="微软雅黑" pitchFamily="34" charset="-122"/>
              </a:rPr>
              <a:t>.txt</a:t>
            </a:r>
            <a:r>
              <a:rPr lang="zh-CN" altLang="en-US" sz="1400" dirty="0" smtClean="0">
                <a:latin typeface="微软雅黑" pitchFamily="34" charset="-122"/>
                <a:ea typeface="微软雅黑" pitchFamily="34" charset="-122"/>
              </a:rPr>
              <a:t>），导出的公式文件可以再次导入到软件中（参见第</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节“读取公式文本文件”）</a:t>
            </a:r>
            <a:endParaRPr lang="zh-CN" altLang="en-US" sz="1400" dirty="0">
              <a:latin typeface="微软雅黑" pitchFamily="34" charset="-122"/>
              <a:ea typeface="微软雅黑" pitchFamily="34" charset="-122"/>
            </a:endParaRPr>
          </a:p>
        </p:txBody>
      </p:sp>
      <p:sp>
        <p:nvSpPr>
          <p:cNvPr id="11" name="日期占位符 4"/>
          <p:cNvSpPr>
            <a:spLocks noGrp="1"/>
          </p:cNvSpPr>
          <p:nvPr>
            <p:ph type="dt" sz="half" idx="10"/>
          </p:nvPr>
        </p:nvSpPr>
        <p:spPr>
          <a:xfrm>
            <a:off x="457200" y="6356350"/>
            <a:ext cx="2133600" cy="365125"/>
          </a:xfrm>
        </p:spPr>
        <p:txBody>
          <a:bodyPr/>
          <a:lstStyle/>
          <a:p>
            <a:fld id="{1DEA8C44-ECB7-4623-BC52-1FDFD3D01F8B}" type="datetime1">
              <a:rPr lang="zh-CN" altLang="en-US" smtClean="0"/>
              <a:t>2017/7/9</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12</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公式的选择和过滤</a:t>
            </a:r>
            <a:endParaRPr lang="zh-CN" altLang="en-US" dirty="0">
              <a:latin typeface="微软雅黑" pitchFamily="34" charset="-122"/>
              <a:ea typeface="微软雅黑" pitchFamily="34" charset="-122"/>
            </a:endParaRPr>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r>
              <a:rPr lang="zh-CN" altLang="en-US" sz="1400" dirty="0" smtClean="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endParaRPr lang="zh-CN" altLang="en-US" sz="1400" dirty="0">
              <a:latin typeface="微软雅黑" pitchFamily="34" charset="-122"/>
              <a:ea typeface="微软雅黑" pitchFamily="34" charset="-122"/>
            </a:endParaRPr>
          </a:p>
        </p:txBody>
      </p:sp>
      <p:sp>
        <p:nvSpPr>
          <p:cNvPr id="13" name="日期占位符 4"/>
          <p:cNvSpPr>
            <a:spLocks noGrp="1"/>
          </p:cNvSpPr>
          <p:nvPr>
            <p:ph type="dt" sz="half" idx="10"/>
          </p:nvPr>
        </p:nvSpPr>
        <p:spPr>
          <a:xfrm>
            <a:off x="457200" y="6356350"/>
            <a:ext cx="2133600" cy="365125"/>
          </a:xfrm>
        </p:spPr>
        <p:txBody>
          <a:bodyPr/>
          <a:lstStyle/>
          <a:p>
            <a:fld id="{62098DD8-D8B2-4E75-A887-5C35C75E0F83}" type="datetime1">
              <a:rPr lang="zh-CN" altLang="en-US" smtClean="0"/>
              <a:t>2017/7/9</a:t>
            </a:fld>
            <a:endParaRPr lang="zh-CN" altLang="en-US" dirty="0"/>
          </a:p>
        </p:txBody>
      </p:sp>
      <p:sp>
        <p:nvSpPr>
          <p:cNvPr id="15"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13</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燕尾形箭头 13"/>
          <p:cNvSpPr/>
          <p:nvPr/>
        </p:nvSpPr>
        <p:spPr>
          <a:xfrm>
            <a:off x="2041858" y="3086020"/>
            <a:ext cx="1306006"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3"/>
          <a:stretch>
            <a:fillRect/>
          </a:stretch>
        </p:blipFill>
        <p:spPr>
          <a:xfrm>
            <a:off x="536970" y="3169748"/>
            <a:ext cx="1481738" cy="475275"/>
          </a:xfrm>
          <a:prstGeom prst="rect">
            <a:avLst/>
          </a:prstGeom>
        </p:spPr>
      </p:pic>
      <p:pic>
        <p:nvPicPr>
          <p:cNvPr id="4" name="图片 3"/>
          <p:cNvPicPr>
            <a:picLocks noChangeAspect="1"/>
          </p:cNvPicPr>
          <p:nvPr/>
        </p:nvPicPr>
        <p:blipFill>
          <a:blip r:embed="rId4"/>
          <a:stretch>
            <a:fillRect/>
          </a:stretch>
        </p:blipFill>
        <p:spPr>
          <a:xfrm>
            <a:off x="3371014" y="1102623"/>
            <a:ext cx="5206316" cy="4126577"/>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611561" y="1196751"/>
            <a:ext cx="4434878" cy="4293245"/>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公式的导出和删除</a:t>
            </a:r>
            <a:endParaRPr lang="zh-CN" altLang="en-US" dirty="0">
              <a:latin typeface="微软雅黑" pitchFamily="34" charset="-122"/>
              <a:ea typeface="微软雅黑" pitchFamily="34" charset="-122"/>
            </a:endParaRPr>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161436"/>
              <a:gd name="adj8" fmla="val 237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可以在序号的地方点击鼠标可以选中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不选该条公式，手动选择单条公式</a:t>
            </a:r>
            <a:endParaRPr lang="zh-CN" altLang="en-US" dirty="0">
              <a:latin typeface="微软雅黑" pitchFamily="34" charset="-122"/>
              <a:ea typeface="微软雅黑" pitchFamily="34" charset="-122"/>
            </a:endParaRP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smtClean="0">
                <a:solidFill>
                  <a:srgbClr val="FF0000"/>
                </a:solidFill>
                <a:latin typeface="微软雅黑" pitchFamily="34" charset="-122"/>
                <a:ea typeface="微软雅黑" pitchFamily="34" charset="-122"/>
              </a:rPr>
              <a:t>鼠标右键点公式列表，弹出菜单，菜单选项如下：</a:t>
            </a:r>
            <a:endParaRPr lang="en-US" altLang="zh-CN" b="1" dirty="0" smtClean="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a:t>
            </a:r>
            <a:r>
              <a:rPr lang="zh-CN" altLang="en-US" dirty="0" smtClean="0">
                <a:latin typeface="微软雅黑" pitchFamily="34" charset="-122"/>
                <a:ea typeface="微软雅黑" pitchFamily="34" charset="-122"/>
              </a:rPr>
              <a:t>版本</a:t>
            </a:r>
            <a:endParaRPr lang="en-US" altLang="zh-CN" dirty="0" smtClean="0">
              <a:latin typeface="微软雅黑" pitchFamily="34" charset="-122"/>
              <a:ea typeface="微软雅黑" pitchFamily="34" charset="-122"/>
            </a:endParaRPr>
          </a:p>
          <a:p>
            <a:pPr marL="342900" indent="-342900">
              <a:spcAft>
                <a:spcPts val="1200"/>
              </a:spcAft>
              <a:buFont typeface="+mj-lt"/>
              <a:buAutoNum type="arabicPeriod"/>
            </a:pPr>
            <a:r>
              <a:rPr lang="zh-CN" altLang="en-US" dirty="0" smtClean="0">
                <a:latin typeface="微软雅黑" pitchFamily="34" charset="-122"/>
                <a:ea typeface="微软雅黑" pitchFamily="34" charset="-122"/>
              </a:rPr>
              <a:t>“查询该公式历史计算式”可以计算该公式历史每一期的计算式和计算值</a:t>
            </a:r>
            <a:endParaRPr lang="en-US" altLang="zh-CN" b="1" dirty="0" smtClean="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“删除该公式”：从软件中删除当前鼠标点中序号的公式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“删除选中所有公式”：从软件中删除序号是蓝色的所有公式</a:t>
            </a:r>
            <a:endParaRPr lang="en-US" altLang="zh-CN" dirty="0" smtClean="0">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“删除最后公式”：从软件中删除列表中最后一条公式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“删除未选中公式”：从软件中删除序号非蓝色（呈灰色）的所有公式</a:t>
            </a:r>
          </a:p>
        </p:txBody>
      </p:sp>
      <p:sp>
        <p:nvSpPr>
          <p:cNvPr id="8" name="日期占位符 4"/>
          <p:cNvSpPr>
            <a:spLocks noGrp="1"/>
          </p:cNvSpPr>
          <p:nvPr>
            <p:ph type="dt" sz="half" idx="10"/>
          </p:nvPr>
        </p:nvSpPr>
        <p:spPr>
          <a:xfrm>
            <a:off x="457200" y="6356350"/>
            <a:ext cx="2133600" cy="365125"/>
          </a:xfrm>
        </p:spPr>
        <p:txBody>
          <a:bodyPr/>
          <a:lstStyle/>
          <a:p>
            <a:fld id="{35467E97-C38F-435B-AE8D-1A701353ADF2}" type="datetime1">
              <a:rPr lang="zh-CN" altLang="en-US" smtClean="0"/>
              <a:t>2017/7/9</a:t>
            </a:fld>
            <a:endParaRPr lang="zh-CN" altLang="en-US" dirty="0"/>
          </a:p>
        </p:txBody>
      </p:sp>
      <p:sp>
        <p:nvSpPr>
          <p:cNvPr id="10"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14</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1143000"/>
          </a:xfrm>
        </p:spPr>
        <p:txBody>
          <a:bodyPr/>
          <a:lstStyle/>
          <a:p>
            <a:r>
              <a:rPr lang="zh-CN" altLang="en-US" dirty="0" smtClean="0">
                <a:latin typeface="微软雅黑" pitchFamily="34" charset="-122"/>
                <a:ea typeface="微软雅黑" pitchFamily="34" charset="-122"/>
              </a:rPr>
              <a:t>公式的计算</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a:xfrm>
            <a:off x="457200" y="6356350"/>
            <a:ext cx="2133600" cy="365125"/>
          </a:xfrm>
        </p:spPr>
        <p:txBody>
          <a:bodyPr/>
          <a:lstStyle/>
          <a:p>
            <a:fld id="{DA428F09-58B4-4416-BB2F-E6FAE08F2177}"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15</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pic>
        <p:nvPicPr>
          <p:cNvPr id="13" name="图片 12"/>
          <p:cNvPicPr>
            <a:picLocks noChangeAspect="1"/>
          </p:cNvPicPr>
          <p:nvPr/>
        </p:nvPicPr>
        <p:blipFill>
          <a:blip r:embed="rId2"/>
          <a:stretch>
            <a:fillRect/>
          </a:stretch>
        </p:blipFill>
        <p:spPr>
          <a:xfrm>
            <a:off x="1835696" y="1556792"/>
            <a:ext cx="3614144" cy="2482760"/>
          </a:xfrm>
          <a:prstGeom prst="rect">
            <a:avLst/>
          </a:prstGeom>
        </p:spPr>
      </p:pic>
      <p:sp>
        <p:nvSpPr>
          <p:cNvPr id="16" name="云形标注 15"/>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itchFamily="34" charset="-122"/>
                <a:ea typeface="微软雅黑" pitchFamily="34" charset="-122"/>
              </a:rPr>
              <a:t>选择完毕后就点该“计算”按钮计算</a:t>
            </a:r>
            <a:endParaRPr lang="zh-CN" altLang="en-US" sz="1600" dirty="0">
              <a:latin typeface="微软雅黑" pitchFamily="34" charset="-122"/>
              <a:ea typeface="微软雅黑" pitchFamily="34" charset="-122"/>
            </a:endParaRPr>
          </a:p>
        </p:txBody>
      </p:sp>
      <p:sp>
        <p:nvSpPr>
          <p:cNvPr id="17" name="线形标注 2 16"/>
          <p:cNvSpPr/>
          <p:nvPr/>
        </p:nvSpPr>
        <p:spPr>
          <a:xfrm>
            <a:off x="6503876" y="3659233"/>
            <a:ext cx="2232248" cy="2376264"/>
          </a:xfrm>
          <a:prstGeom prst="borderCallout2">
            <a:avLst>
              <a:gd name="adj1" fmla="val -3594"/>
              <a:gd name="adj2" fmla="val 5792"/>
              <a:gd name="adj3" fmla="val -11672"/>
              <a:gd name="adj4" fmla="val -1219"/>
              <a:gd name="adj5" fmla="val -14414"/>
              <a:gd name="adj6" fmla="val -1833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计算方法选择</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971600" y="1196751"/>
            <a:ext cx="4462199" cy="517853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a:t>
            </a:r>
            <a:endParaRPr lang="zh-CN" altLang="en-US" dirty="0">
              <a:latin typeface="微软雅黑" pitchFamily="34" charset="-122"/>
              <a:ea typeface="微软雅黑" pitchFamily="34" charset="-122"/>
            </a:endParaRPr>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9188"/>
              <a:gd name="adj6" fmla="val -18372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smtClean="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a:xfrm>
            <a:off x="457200" y="6356350"/>
            <a:ext cx="2133600" cy="365125"/>
          </a:xfrm>
        </p:spPr>
        <p:txBody>
          <a:bodyPr/>
          <a:lstStyle/>
          <a:p>
            <a:fld id="{CB8F7F53-55DD-4D69-B6DE-91FA10A9AD27}"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16</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历史号码列表区域（展开）</a:t>
            </a:r>
            <a:endParaRPr lang="zh-CN" altLang="en-US" dirty="0"/>
          </a:p>
        </p:txBody>
      </p:sp>
      <p:sp>
        <p:nvSpPr>
          <p:cNvPr id="7" name="日期占位符 4"/>
          <p:cNvSpPr>
            <a:spLocks noGrp="1"/>
          </p:cNvSpPr>
          <p:nvPr>
            <p:ph type="dt" sz="half" idx="10"/>
          </p:nvPr>
        </p:nvSpPr>
        <p:spPr>
          <a:xfrm>
            <a:off x="457200" y="6356350"/>
            <a:ext cx="2133600" cy="365125"/>
          </a:xfrm>
        </p:spPr>
        <p:txBody>
          <a:bodyPr/>
          <a:lstStyle/>
          <a:p>
            <a:fld id="{9F87B940-ED86-471A-B4C1-390383D18008}"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17</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pic>
        <p:nvPicPr>
          <p:cNvPr id="4" name="图片 3"/>
          <p:cNvPicPr>
            <a:picLocks noChangeAspect="1"/>
          </p:cNvPicPr>
          <p:nvPr/>
        </p:nvPicPr>
        <p:blipFill>
          <a:blip r:embed="rId2"/>
          <a:stretch>
            <a:fillRect/>
          </a:stretch>
        </p:blipFill>
        <p:spPr>
          <a:xfrm>
            <a:off x="1766837" y="1090794"/>
            <a:ext cx="4234819" cy="4882001"/>
          </a:xfrm>
          <a:prstGeom prst="rect">
            <a:avLst/>
          </a:prstGeom>
        </p:spPr>
      </p:pic>
      <p:sp>
        <p:nvSpPr>
          <p:cNvPr id="6" name="圆角矩形标注 5"/>
          <p:cNvSpPr/>
          <p:nvPr/>
        </p:nvSpPr>
        <p:spPr>
          <a:xfrm>
            <a:off x="3059832" y="2708920"/>
            <a:ext cx="4176464" cy="266429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这里对应公式列表的每一条公式的计算结果</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”对应的公式列表中序号为</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每一行的结果都是该公式用上期开奖结果计算的该期的值，便于与历史号码对照</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蓝色背景表示该期公式计算时正确的，绿色背景表示错误的。</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图中，“</a:t>
            </a:r>
            <a:r>
              <a:rPr lang="en-US" altLang="zh-CN" sz="1400" dirty="0" smtClean="0">
                <a:latin typeface="微软雅黑" pitchFamily="34" charset="-122"/>
                <a:ea typeface="微软雅黑" pitchFamily="34" charset="-122"/>
              </a:rPr>
              <a:t>17003</a:t>
            </a:r>
            <a:r>
              <a:rPr lang="zh-CN" altLang="en-US" sz="1400" dirty="0" smtClean="0">
                <a:latin typeface="微软雅黑" pitchFamily="34" charset="-122"/>
                <a:ea typeface="微软雅黑" pitchFamily="34" charset="-122"/>
              </a:rPr>
              <a:t>”的“公式</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”结果“</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”背景为蓝色，表示公式列表中序号</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17002</a:t>
            </a:r>
            <a:r>
              <a:rPr lang="zh-CN" altLang="en-US" sz="1400" dirty="0" smtClean="0">
                <a:latin typeface="微软雅黑" pitchFamily="34" charset="-122"/>
                <a:ea typeface="微软雅黑" pitchFamily="34" charset="-122"/>
              </a:rPr>
              <a:t>期算</a:t>
            </a:r>
            <a:r>
              <a:rPr lang="en-US" altLang="zh-CN" sz="1400" dirty="0" smtClean="0">
                <a:latin typeface="微软雅黑" pitchFamily="34" charset="-122"/>
                <a:ea typeface="微软雅黑" pitchFamily="34" charset="-122"/>
              </a:rPr>
              <a:t>17003</a:t>
            </a:r>
            <a:r>
              <a:rPr lang="zh-CN" altLang="en-US" sz="1400" dirty="0" smtClean="0">
                <a:latin typeface="微软雅黑" pitchFamily="34" charset="-122"/>
                <a:ea typeface="微软雅黑" pitchFamily="34" charset="-122"/>
              </a:rPr>
              <a:t>期的结果为</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17003</a:t>
            </a:r>
            <a:r>
              <a:rPr lang="zh-CN" altLang="en-US" sz="1400" dirty="0" smtClean="0">
                <a:latin typeface="微软雅黑" pitchFamily="34" charset="-122"/>
                <a:ea typeface="微软雅黑" pitchFamily="34" charset="-122"/>
              </a:rPr>
              <a:t>的第七位（当前验证的第七直选公式）开奖结果正好为</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，该期</a:t>
            </a:r>
            <a:r>
              <a:rPr lang="zh-CN" altLang="en-US" sz="1400" dirty="0">
                <a:latin typeface="微软雅黑" pitchFamily="34" charset="-122"/>
                <a:ea typeface="微软雅黑" pitchFamily="34" charset="-122"/>
              </a:rPr>
              <a:t>正确</a:t>
            </a:r>
            <a:r>
              <a:rPr lang="zh-CN" altLang="en-US" sz="1400" dirty="0" smtClean="0">
                <a:latin typeface="微软雅黑" pitchFamily="34" charset="-122"/>
                <a:ea typeface="微软雅黑" pitchFamily="34" charset="-122"/>
              </a:rPr>
              <a:t>，故背景为蓝色。</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标题 1"/>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dirty="0" smtClean="0">
                <a:latin typeface="微软雅黑" pitchFamily="34" charset="-122"/>
                <a:ea typeface="微软雅黑" pitchFamily="34" charset="-122"/>
              </a:rPr>
              <a:t>第二篇：快捷使用流程（快速入门）</a:t>
            </a:r>
            <a:endParaRPr lang="zh-CN" altLang="en-US" dirty="0">
              <a:latin typeface="微软雅黑" pitchFamily="34" charset="-122"/>
              <a:ea typeface="微软雅黑" pitchFamily="34" charset="-122"/>
            </a:endParaRPr>
          </a:p>
        </p:txBody>
      </p:sp>
      <p:sp>
        <p:nvSpPr>
          <p:cNvPr id="25" name="日期占位符 4"/>
          <p:cNvSpPr>
            <a:spLocks noGrp="1"/>
          </p:cNvSpPr>
          <p:nvPr>
            <p:ph type="dt" sz="half" idx="10"/>
          </p:nvPr>
        </p:nvSpPr>
        <p:spPr>
          <a:xfrm>
            <a:off x="457200" y="6356350"/>
            <a:ext cx="2133600" cy="365125"/>
          </a:xfrm>
        </p:spPr>
        <p:txBody>
          <a:bodyPr/>
          <a:lstStyle/>
          <a:p>
            <a:fld id="{977442EB-F09A-4FEB-A445-224F3925F6F7}" type="datetime1">
              <a:rPr lang="zh-CN" altLang="en-US" smtClean="0"/>
              <a:t>2017/7/9</a:t>
            </a:fld>
            <a:endParaRPr lang="zh-CN" altLang="en-US" dirty="0"/>
          </a:p>
        </p:txBody>
      </p:sp>
      <p:sp>
        <p:nvSpPr>
          <p:cNvPr id="26"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18</a:t>
            </a:fld>
            <a:endParaRPr lang="zh-CN" altLang="en-US" dirty="0"/>
          </a:p>
        </p:txBody>
      </p:sp>
      <p:sp>
        <p:nvSpPr>
          <p:cNvPr id="27"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
        <p:nvSpPr>
          <p:cNvPr id="34" name="TextBox 10"/>
          <p:cNvSpPr txBox="1"/>
          <p:nvPr/>
        </p:nvSpPr>
        <p:spPr>
          <a:xfrm>
            <a:off x="6525636" y="1410039"/>
            <a:ext cx="2520279" cy="4878259"/>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smtClean="0">
                <a:latin typeface="微软雅黑" pitchFamily="34" charset="-122"/>
                <a:ea typeface="微软雅黑" pitchFamily="34" charset="-122"/>
              </a:rPr>
              <a:t>第一步：点“开奖历史在线更新”按钮并稍等片刻；</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第二步：点“滤非极限公式”按钮，过滤掉未达到极限的</a:t>
            </a:r>
            <a:r>
              <a:rPr lang="zh-CN" altLang="en-US" sz="1200" dirty="0" smtClean="0">
                <a:latin typeface="微软雅黑" pitchFamily="34" charset="-122"/>
                <a:ea typeface="微软雅黑" pitchFamily="34" charset="-122"/>
              </a:rPr>
              <a:t>公式；</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a:t>
            </a:r>
            <a:r>
              <a:rPr lang="zh-CN" altLang="en-US" sz="1200" dirty="0" smtClean="0">
                <a:latin typeface="微软雅黑" pitchFamily="34" charset="-122"/>
                <a:ea typeface="微软雅黑" pitchFamily="34" charset="-122"/>
              </a:rPr>
              <a:t>：搜索公式（每天开奖前都搜索公式兵更新后今天都用该次所搜索的公式），可以按照默认设置搜索，也可以使用右边的公式搜索模版；对于搜索出来最终的公式，停止后点“公式</a:t>
            </a:r>
            <a:r>
              <a:rPr lang="zh-CN" altLang="en-US" sz="1200" dirty="0">
                <a:latin typeface="微软雅黑" pitchFamily="34" charset="-122"/>
                <a:ea typeface="微软雅黑" pitchFamily="34" charset="-122"/>
              </a:rPr>
              <a:t>追加到数据库”按钮；</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第四步：选择对应的位，同时</a:t>
            </a:r>
            <a:r>
              <a:rPr lang="zh-CN" altLang="en-US" sz="1200" smtClean="0">
                <a:latin typeface="微软雅黑" pitchFamily="34" charset="-122"/>
                <a:ea typeface="微软雅黑" pitchFamily="34" charset="-122"/>
              </a:rPr>
              <a:t>选择</a:t>
            </a:r>
            <a:r>
              <a:rPr lang="zh-CN" altLang="en-US" sz="1200" smtClean="0">
                <a:latin typeface="微软雅黑" pitchFamily="34" charset="-122"/>
                <a:ea typeface="微软雅黑" pitchFamily="34" charset="-122"/>
              </a:rPr>
              <a:t>是直选还是组选</a:t>
            </a:r>
            <a:r>
              <a:rPr lang="zh-CN" altLang="en-US"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“最优公式法” （默认</a:t>
            </a:r>
            <a:r>
              <a:rPr lang="zh-CN" altLang="en-US" sz="1200" dirty="0" smtClean="0">
                <a:latin typeface="微软雅黑" pitchFamily="34" charset="-122"/>
                <a:ea typeface="微软雅黑" pitchFamily="34" charset="-122"/>
              </a:rPr>
              <a:t>），设置保留号码个数，然后</a:t>
            </a:r>
            <a:r>
              <a:rPr lang="zh-CN" altLang="en-US" sz="1200" dirty="0">
                <a:latin typeface="微软雅黑" pitchFamily="34" charset="-122"/>
                <a:ea typeface="微软雅黑" pitchFamily="34" charset="-122"/>
              </a:rPr>
              <a:t>点“计算公式”按钮；</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第五步：在弹出结果列表里面</a:t>
            </a:r>
            <a:r>
              <a:rPr lang="zh-CN" altLang="en-US" sz="1200" dirty="0" smtClean="0">
                <a:latin typeface="微软雅黑" pitchFamily="34" charset="-122"/>
                <a:ea typeface="微软雅黑" pitchFamily="34" charset="-122"/>
              </a:rPr>
              <a:t>，排名</a:t>
            </a:r>
            <a:r>
              <a:rPr lang="zh-CN" altLang="en-US" sz="1200" dirty="0">
                <a:latin typeface="微软雅黑" pitchFamily="34" charset="-122"/>
                <a:ea typeface="微软雅黑" pitchFamily="34" charset="-122"/>
              </a:rPr>
              <a:t>最前的的号码即是</a:t>
            </a:r>
            <a:r>
              <a:rPr lang="zh-CN" altLang="en-US" sz="1200" dirty="0" smtClean="0">
                <a:latin typeface="微软雅黑" pitchFamily="34" charset="-122"/>
                <a:ea typeface="微软雅黑" pitchFamily="34" charset="-122"/>
              </a:rPr>
              <a:t>结果。</a:t>
            </a:r>
            <a:endParaRPr lang="zh-CN" altLang="en-US" sz="1200" dirty="0">
              <a:latin typeface="微软雅黑" pitchFamily="34" charset="-122"/>
              <a:ea typeface="微软雅黑" pitchFamily="34" charset="-122"/>
            </a:endParaRPr>
          </a:p>
        </p:txBody>
      </p:sp>
      <p:pic>
        <p:nvPicPr>
          <p:cNvPr id="3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43" y="3657753"/>
            <a:ext cx="1104900" cy="502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下箭头 35"/>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左箭头 38"/>
          <p:cNvSpPr/>
          <p:nvPr/>
        </p:nvSpPr>
        <p:spPr>
          <a:xfrm>
            <a:off x="1303742" y="3186637"/>
            <a:ext cx="536962" cy="17035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右箭头 45"/>
          <p:cNvSpPr/>
          <p:nvPr/>
        </p:nvSpPr>
        <p:spPr>
          <a:xfrm>
            <a:off x="3371879" y="5023428"/>
            <a:ext cx="262508"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下箭头 48"/>
          <p:cNvSpPr/>
          <p:nvPr/>
        </p:nvSpPr>
        <p:spPr>
          <a:xfrm>
            <a:off x="570485" y="3497366"/>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左箭头 49"/>
          <p:cNvSpPr/>
          <p:nvPr/>
        </p:nvSpPr>
        <p:spPr>
          <a:xfrm>
            <a:off x="3360079" y="2445660"/>
            <a:ext cx="659832" cy="248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下箭头 51"/>
          <p:cNvSpPr/>
          <p:nvPr/>
        </p:nvSpPr>
        <p:spPr>
          <a:xfrm>
            <a:off x="2685176" y="2827222"/>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3" name="图片 52"/>
          <p:cNvPicPr>
            <a:picLocks noChangeAspect="1"/>
          </p:cNvPicPr>
          <p:nvPr/>
        </p:nvPicPr>
        <p:blipFill>
          <a:blip r:embed="rId3"/>
          <a:stretch>
            <a:fillRect/>
          </a:stretch>
        </p:blipFill>
        <p:spPr>
          <a:xfrm>
            <a:off x="210562" y="2832080"/>
            <a:ext cx="1076190" cy="647619"/>
          </a:xfrm>
          <a:prstGeom prst="rect">
            <a:avLst/>
          </a:prstGeom>
        </p:spPr>
      </p:pic>
      <p:sp>
        <p:nvSpPr>
          <p:cNvPr id="55" name="右箭头 54"/>
          <p:cNvSpPr/>
          <p:nvPr/>
        </p:nvSpPr>
        <p:spPr>
          <a:xfrm>
            <a:off x="2391357" y="1662819"/>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右箭头 55"/>
          <p:cNvSpPr/>
          <p:nvPr/>
        </p:nvSpPr>
        <p:spPr>
          <a:xfrm>
            <a:off x="3634386" y="1677545"/>
            <a:ext cx="431761" cy="416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7" name="图片 56"/>
          <p:cNvPicPr>
            <a:picLocks noChangeAspect="1"/>
          </p:cNvPicPr>
          <p:nvPr/>
        </p:nvPicPr>
        <p:blipFill>
          <a:blip r:embed="rId4"/>
          <a:stretch>
            <a:fillRect/>
          </a:stretch>
        </p:blipFill>
        <p:spPr>
          <a:xfrm>
            <a:off x="1302229" y="1637665"/>
            <a:ext cx="1160188" cy="360447"/>
          </a:xfrm>
          <a:prstGeom prst="rect">
            <a:avLst/>
          </a:prstGeom>
        </p:spPr>
      </p:pic>
      <p:sp>
        <p:nvSpPr>
          <p:cNvPr id="58" name="右箭头 57"/>
          <p:cNvSpPr/>
          <p:nvPr/>
        </p:nvSpPr>
        <p:spPr>
          <a:xfrm>
            <a:off x="907140" y="1677545"/>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9" name="图片 58"/>
          <p:cNvPicPr>
            <a:picLocks noChangeAspect="1"/>
          </p:cNvPicPr>
          <p:nvPr/>
        </p:nvPicPr>
        <p:blipFill>
          <a:blip r:embed="rId5"/>
          <a:stretch>
            <a:fillRect/>
          </a:stretch>
        </p:blipFill>
        <p:spPr>
          <a:xfrm>
            <a:off x="2402630" y="2339742"/>
            <a:ext cx="946944" cy="432554"/>
          </a:xfrm>
          <a:prstGeom prst="rect">
            <a:avLst/>
          </a:prstGeom>
        </p:spPr>
      </p:pic>
      <p:pic>
        <p:nvPicPr>
          <p:cNvPr id="6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109" y="1578025"/>
            <a:ext cx="79057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2" name="图片 61"/>
          <p:cNvPicPr>
            <a:picLocks noChangeAspect="1"/>
          </p:cNvPicPr>
          <p:nvPr/>
        </p:nvPicPr>
        <p:blipFill>
          <a:blip r:embed="rId7"/>
          <a:stretch>
            <a:fillRect/>
          </a:stretch>
        </p:blipFill>
        <p:spPr>
          <a:xfrm>
            <a:off x="2794419" y="1301867"/>
            <a:ext cx="876639" cy="994397"/>
          </a:xfrm>
          <a:prstGeom prst="rect">
            <a:avLst/>
          </a:prstGeom>
        </p:spPr>
      </p:pic>
      <p:pic>
        <p:nvPicPr>
          <p:cNvPr id="2" name="图片 1"/>
          <p:cNvPicPr>
            <a:picLocks noChangeAspect="1"/>
          </p:cNvPicPr>
          <p:nvPr/>
        </p:nvPicPr>
        <p:blipFill>
          <a:blip r:embed="rId8"/>
          <a:stretch>
            <a:fillRect/>
          </a:stretch>
        </p:blipFill>
        <p:spPr>
          <a:xfrm>
            <a:off x="4094501" y="1301867"/>
            <a:ext cx="2397262" cy="2435369"/>
          </a:xfrm>
          <a:prstGeom prst="rect">
            <a:avLst/>
          </a:prstGeom>
        </p:spPr>
      </p:pic>
      <p:pic>
        <p:nvPicPr>
          <p:cNvPr id="5" name="图片 4"/>
          <p:cNvPicPr>
            <a:picLocks noChangeAspect="1"/>
          </p:cNvPicPr>
          <p:nvPr/>
        </p:nvPicPr>
        <p:blipFill>
          <a:blip r:embed="rId9"/>
          <a:stretch>
            <a:fillRect/>
          </a:stretch>
        </p:blipFill>
        <p:spPr>
          <a:xfrm>
            <a:off x="1869058" y="3045664"/>
            <a:ext cx="2196737" cy="492782"/>
          </a:xfrm>
          <a:prstGeom prst="rect">
            <a:avLst/>
          </a:prstGeom>
        </p:spPr>
      </p:pic>
      <p:pic>
        <p:nvPicPr>
          <p:cNvPr id="6" name="图片 5"/>
          <p:cNvPicPr>
            <a:picLocks noChangeAspect="1"/>
          </p:cNvPicPr>
          <p:nvPr/>
        </p:nvPicPr>
        <p:blipFill>
          <a:blip r:embed="rId10"/>
          <a:stretch>
            <a:fillRect/>
          </a:stretch>
        </p:blipFill>
        <p:spPr>
          <a:xfrm>
            <a:off x="79843" y="4440693"/>
            <a:ext cx="3261323" cy="1748338"/>
          </a:xfrm>
          <a:prstGeom prst="rect">
            <a:avLst/>
          </a:prstGeom>
        </p:spPr>
      </p:pic>
      <p:sp>
        <p:nvSpPr>
          <p:cNvPr id="7" name="圆角矩形 6"/>
          <p:cNvSpPr/>
          <p:nvPr/>
        </p:nvSpPr>
        <p:spPr>
          <a:xfrm>
            <a:off x="3671059" y="3758643"/>
            <a:ext cx="2820704" cy="27964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dirty="0">
                <a:latin typeface="微软雅黑 Light" panose="020B0502040204020203" pitchFamily="34" charset="-122"/>
                <a:ea typeface="微软雅黑 Light" panose="020B0502040204020203" pitchFamily="34" charset="-122"/>
              </a:rPr>
              <a:t>1</a:t>
            </a:r>
            <a:r>
              <a:rPr lang="zh-CN" altLang="en-US" sz="1200" dirty="0">
                <a:latin typeface="微软雅黑 Light" panose="020B0502040204020203" pitchFamily="34" charset="-122"/>
                <a:ea typeface="微软雅黑 Light" panose="020B0502040204020203" pitchFamily="34" charset="-122"/>
              </a:rPr>
              <a:t>）这里最后得到的结果就是我们选择的前三名，计算方法是：计算第七位的公式，排名最靠前的号码即是计算出来的第七位结果。如果选择组选，使用方法一样。可以看该位通选的排名靠前结果。</a:t>
            </a:r>
            <a:endParaRPr lang="en-US" altLang="zh-CN" sz="1200" dirty="0">
              <a:latin typeface="微软雅黑 Light" panose="020B0502040204020203" pitchFamily="34" charset="-122"/>
              <a:ea typeface="微软雅黑 Light" panose="020B0502040204020203" pitchFamily="34" charset="-122"/>
            </a:endParaRPr>
          </a:p>
          <a:p>
            <a:r>
              <a:rPr lang="en-US" altLang="zh-CN" sz="1200" dirty="0" smtClean="0">
                <a:latin typeface="微软雅黑 Light" panose="020B0502040204020203" pitchFamily="34" charset="-122"/>
                <a:ea typeface="微软雅黑 Light" panose="020B0502040204020203" pitchFamily="34" charset="-122"/>
              </a:rPr>
              <a:t>2</a:t>
            </a:r>
            <a:r>
              <a:rPr lang="zh-CN" altLang="en-US" sz="1200" dirty="0" smtClean="0">
                <a:latin typeface="微软雅黑 Light" panose="020B0502040204020203" pitchFamily="34" charset="-122"/>
                <a:ea typeface="微软雅黑 Light" panose="020B0502040204020203" pitchFamily="34" charset="-122"/>
              </a:rPr>
              <a:t>）</a:t>
            </a:r>
            <a:r>
              <a:rPr lang="zh-CN" altLang="en-US" sz="1200" dirty="0">
                <a:latin typeface="微软雅黑 Light" panose="020B0502040204020203" pitchFamily="34" charset="-122"/>
                <a:ea typeface="微软雅黑 Light" panose="020B0502040204020203" pitchFamily="34" charset="-122"/>
              </a:rPr>
              <a:t>当前采用最优公式法，将公式排序后用最好的公式去计算，直到生成的号码满足所设置的要求，结果直接在列表显示；</a:t>
            </a:r>
            <a:endParaRPr lang="en-US" altLang="zh-CN" sz="1200" dirty="0">
              <a:latin typeface="微软雅黑 Light" panose="020B0502040204020203" pitchFamily="34" charset="-122"/>
              <a:ea typeface="微软雅黑 Light" panose="020B0502040204020203" pitchFamily="34" charset="-122"/>
            </a:endParaRPr>
          </a:p>
          <a:p>
            <a:r>
              <a:rPr lang="en-US" altLang="zh-CN" sz="1200" dirty="0" smtClean="0">
                <a:latin typeface="微软雅黑 Light" panose="020B0502040204020203" pitchFamily="34" charset="-122"/>
                <a:ea typeface="微软雅黑 Light" panose="020B0502040204020203" pitchFamily="34" charset="-122"/>
              </a:rPr>
              <a:t>3</a:t>
            </a:r>
            <a:r>
              <a:rPr lang="zh-CN" altLang="en-US" sz="1200" dirty="0" smtClean="0">
                <a:latin typeface="微软雅黑 Light" panose="020B0502040204020203" pitchFamily="34" charset="-122"/>
                <a:ea typeface="微软雅黑 Light" panose="020B0502040204020203" pitchFamily="34" charset="-122"/>
              </a:rPr>
              <a:t>）</a:t>
            </a:r>
            <a:r>
              <a:rPr lang="zh-CN" altLang="en-US" sz="1200" dirty="0">
                <a:latin typeface="微软雅黑 Light" panose="020B0502040204020203" pitchFamily="34" charset="-122"/>
                <a:ea typeface="微软雅黑 Light" panose="020B0502040204020203" pitchFamily="34" charset="-122"/>
              </a:rPr>
              <a:t>如果采用“计算选中公式”，那么所有公式参与计算，计算得出的保留结果全部显示，并按照保留次数从大到小排序，我们选择排序在前面即保留次数多的号码作为结果</a:t>
            </a:r>
            <a:r>
              <a:rPr lang="zh-CN" altLang="en-US" sz="1200" dirty="0" smtClean="0">
                <a:latin typeface="微软雅黑 Light" panose="020B0502040204020203" pitchFamily="34" charset="-122"/>
                <a:ea typeface="微软雅黑 Light" panose="020B0502040204020203" pitchFamily="34" charset="-122"/>
              </a:rPr>
              <a:t>。</a:t>
            </a:r>
            <a:endParaRPr lang="zh-CN" altLang="en-US" sz="1200" dirty="0">
              <a:latin typeface="微软雅黑 Light" panose="020B0502040204020203" pitchFamily="34" charset="-122"/>
              <a:ea typeface="微软雅黑 Light" panose="020B0502040204020203"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latin typeface="微软雅黑" pitchFamily="34" charset="-122"/>
                <a:ea typeface="微软雅黑" pitchFamily="34" charset="-122"/>
              </a:rPr>
              <a:t>第一篇：主界面介绍</a:t>
            </a:r>
            <a:endParaRPr lang="zh-CN" altLang="en-US" sz="4800" dirty="0">
              <a:latin typeface="微软雅黑" pitchFamily="34" charset="-122"/>
              <a:ea typeface="微软雅黑" pitchFamily="34" charset="-122"/>
            </a:endParaRP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a:t>
            </a:r>
            <a:r>
              <a:rPr lang="zh-CN" altLang="en-US" sz="3600" dirty="0" smtClean="0">
                <a:solidFill>
                  <a:srgbClr val="0070C0"/>
                </a:solidFill>
                <a:latin typeface="微软雅黑" pitchFamily="34" charset="-122"/>
                <a:ea typeface="微软雅黑" pitchFamily="34" charset="-122"/>
              </a:rPr>
              <a:t>区域</a:t>
            </a:r>
            <a:endParaRPr lang="en-US" altLang="zh-CN" sz="3600" dirty="0" smtClean="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FF0000"/>
                </a:solidFill>
                <a:latin typeface="微软雅黑" pitchFamily="34" charset="-122"/>
                <a:ea typeface="微软雅黑" pitchFamily="34" charset="-122"/>
              </a:rPr>
              <a:t>公式列表区域</a:t>
            </a:r>
            <a:endParaRPr lang="en-US" altLang="zh-CN" sz="3600" dirty="0" smtClean="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00B050"/>
                </a:solidFill>
                <a:latin typeface="微软雅黑" pitchFamily="34" charset="-122"/>
                <a:ea typeface="微软雅黑" pitchFamily="34" charset="-122"/>
              </a:rPr>
              <a:t>历史</a:t>
            </a:r>
            <a:r>
              <a:rPr lang="zh-CN" altLang="en-US" sz="3600" dirty="0">
                <a:solidFill>
                  <a:srgbClr val="00B050"/>
                </a:solidFill>
                <a:latin typeface="微软雅黑" pitchFamily="34" charset="-122"/>
                <a:ea typeface="微软雅黑" pitchFamily="34" charset="-122"/>
              </a:rPr>
              <a:t>号码列表区域</a:t>
            </a:r>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smtClean="0">
                <a:solidFill>
                  <a:srgbClr val="0070C0"/>
                </a:solidFill>
                <a:latin typeface="微软雅黑" pitchFamily="34" charset="-122"/>
                <a:ea typeface="微软雅黑" pitchFamily="34" charset="-122"/>
              </a:rPr>
              <a:t>1.</a:t>
            </a:r>
            <a:r>
              <a:rPr lang="zh-CN" altLang="en-US" sz="2400" dirty="0" smtClean="0">
                <a:solidFill>
                  <a:srgbClr val="0070C0"/>
                </a:solidFill>
                <a:latin typeface="微软雅黑" pitchFamily="34" charset="-122"/>
                <a:ea typeface="微软雅黑" pitchFamily="34" charset="-122"/>
              </a:rPr>
              <a:t>功能区域</a:t>
            </a:r>
            <a:endParaRPr lang="en-US" altLang="zh-CN" sz="2400" dirty="0" smtClean="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00B050"/>
                </a:solidFill>
                <a:latin typeface="微软雅黑" pitchFamily="34" charset="-122"/>
                <a:ea typeface="微软雅黑" pitchFamily="34" charset="-122"/>
              </a:rPr>
              <a:t>3.</a:t>
            </a:r>
            <a:r>
              <a:rPr lang="zh-CN" altLang="en-US" sz="2400" dirty="0" smtClean="0">
                <a:solidFill>
                  <a:srgbClr val="00B050"/>
                </a:solidFill>
                <a:latin typeface="微软雅黑" pitchFamily="34" charset="-122"/>
                <a:ea typeface="微软雅黑" pitchFamily="34" charset="-122"/>
              </a:rPr>
              <a:t>历史号码</a:t>
            </a:r>
            <a:endParaRPr lang="en-US" altLang="zh-CN" sz="2400" dirty="0" smtClean="0">
              <a:solidFill>
                <a:srgbClr val="00B050"/>
              </a:solidFill>
              <a:latin typeface="微软雅黑" pitchFamily="34" charset="-122"/>
              <a:ea typeface="微软雅黑" pitchFamily="34" charset="-122"/>
            </a:endParaRPr>
          </a:p>
          <a:p>
            <a:pPr marL="514350" indent="-514350" algn="ctr"/>
            <a:r>
              <a:rPr lang="zh-CN" altLang="en-US" sz="2400" dirty="0" smtClean="0">
                <a:solidFill>
                  <a:srgbClr val="00B050"/>
                </a:solidFill>
                <a:latin typeface="微软雅黑" pitchFamily="34" charset="-122"/>
                <a:ea typeface="微软雅黑" pitchFamily="34" charset="-122"/>
              </a:rPr>
              <a:t>列表区域</a:t>
            </a:r>
            <a:endParaRPr lang="zh-CN" altLang="en-US" sz="2400" dirty="0">
              <a:solidFill>
                <a:srgbClr val="00B050"/>
              </a:solidFill>
              <a:latin typeface="微软雅黑" pitchFamily="34" charset="-122"/>
              <a:ea typeface="微软雅黑" pitchFamily="34" charset="-122"/>
            </a:endParaRP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公式列</a:t>
            </a:r>
            <a:endParaRPr lang="en-US" altLang="zh-CN" sz="2400" dirty="0" smtClean="0">
              <a:solidFill>
                <a:srgbClr val="FF0000"/>
              </a:solidFill>
              <a:latin typeface="微软雅黑" pitchFamily="34" charset="-122"/>
              <a:ea typeface="微软雅黑" pitchFamily="34" charset="-122"/>
            </a:endParaRPr>
          </a:p>
          <a:p>
            <a:pPr marL="514350" indent="-514350" algn="ctr"/>
            <a:r>
              <a:rPr lang="zh-CN" altLang="en-US" sz="2400" dirty="0" smtClean="0">
                <a:solidFill>
                  <a:srgbClr val="FF0000"/>
                </a:solidFill>
                <a:latin typeface="微软雅黑" pitchFamily="34" charset="-122"/>
                <a:ea typeface="微软雅黑" pitchFamily="34" charset="-122"/>
              </a:rPr>
              <a:t>表区域</a:t>
            </a:r>
            <a:endParaRPr lang="en-US" altLang="zh-CN" sz="2400" dirty="0" smtClean="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smtClean="0"/>
              <a:t>主窗口</a:t>
            </a:r>
            <a:endParaRPr lang="zh-CN" altLang="en-US" sz="1600" dirty="0"/>
          </a:p>
        </p:txBody>
      </p:sp>
      <p:sp>
        <p:nvSpPr>
          <p:cNvPr id="11" name="日期占位符 4"/>
          <p:cNvSpPr>
            <a:spLocks noGrp="1"/>
          </p:cNvSpPr>
          <p:nvPr>
            <p:ph type="dt" sz="half" idx="10"/>
          </p:nvPr>
        </p:nvSpPr>
        <p:spPr>
          <a:xfrm>
            <a:off x="457200" y="6356350"/>
            <a:ext cx="2133600" cy="365125"/>
          </a:xfrm>
        </p:spPr>
        <p:txBody>
          <a:bodyPr/>
          <a:lstStyle/>
          <a:p>
            <a:fld id="{472479CF-C2A5-4DF1-95CC-495D13E628B9}" type="datetime1">
              <a:rPr lang="zh-CN" altLang="en-US" smtClean="0"/>
              <a:t>2017/7/9</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2</a:t>
            </a:fld>
            <a:endParaRPr lang="zh-CN" altLang="en-US" dirty="0"/>
          </a:p>
        </p:txBody>
      </p:sp>
      <p:sp>
        <p:nvSpPr>
          <p:cNvPr id="14"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微软雅黑" pitchFamily="34" charset="-122"/>
                <a:ea typeface="微软雅黑" pitchFamily="34" charset="-122"/>
              </a:rPr>
              <a:t>1.</a:t>
            </a:r>
            <a:r>
              <a:rPr lang="zh-CN" altLang="en-US" dirty="0" smtClean="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a:xfrm>
            <a:off x="457200" y="6356350"/>
            <a:ext cx="2133600" cy="365125"/>
          </a:xfrm>
        </p:spPr>
        <p:txBody>
          <a:bodyPr/>
          <a:lstStyle/>
          <a:p>
            <a:fld id="{F8033EF4-3E47-42F9-B761-5509C1D4A6B1}" type="datetime1">
              <a:rPr lang="zh-CN" altLang="en-US" smtClean="0"/>
              <a:t>2017/7/9</a:t>
            </a:fld>
            <a:endParaRPr lang="zh-CN" altLang="en-US" dirty="0"/>
          </a:p>
        </p:txBody>
      </p:sp>
      <p:sp>
        <p:nvSpPr>
          <p:cNvPr id="6"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3</a:t>
            </a:fld>
            <a:endParaRPr lang="zh-CN" altLang="en-US" dirty="0"/>
          </a:p>
        </p:txBody>
      </p:sp>
      <p:sp>
        <p:nvSpPr>
          <p:cNvPr id="7" name="页脚占位符 5"/>
          <p:cNvSpPr>
            <a:spLocks noGrp="1"/>
          </p:cNvSpPr>
          <p:nvPr>
            <p:ph type="ftr" sz="quarter" idx="11"/>
          </p:nvPr>
        </p:nvSpPr>
        <p:spPr>
          <a:xfrm>
            <a:off x="3124200" y="6356350"/>
            <a:ext cx="2895600" cy="365125"/>
          </a:xfrm>
        </p:spPr>
        <p:txBody>
          <a:bodyPr/>
          <a:lstStyle/>
          <a:p>
            <a:r>
              <a:rPr lang="zh-CN" altLang="en-US" dirty="0" smtClean="0"/>
              <a:t>七星彩极限公式精算师</a:t>
            </a:r>
            <a:endParaRPr lang="zh-CN" altLang="en-US" dirty="0"/>
          </a:p>
        </p:txBody>
      </p:sp>
      <p:pic>
        <p:nvPicPr>
          <p:cNvPr id="3" name="图片 2"/>
          <p:cNvPicPr>
            <a:picLocks noChangeAspect="1"/>
          </p:cNvPicPr>
          <p:nvPr/>
        </p:nvPicPr>
        <p:blipFill>
          <a:blip r:embed="rId3"/>
          <a:stretch>
            <a:fillRect/>
          </a:stretch>
        </p:blipFill>
        <p:spPr>
          <a:xfrm>
            <a:off x="652694" y="1988840"/>
            <a:ext cx="8034106" cy="284046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历史号码的更新方法</a:t>
            </a:r>
            <a:endParaRPr lang="zh-CN" altLang="en-US" dirty="0">
              <a:latin typeface="微软雅黑" pitchFamily="34" charset="-122"/>
              <a:ea typeface="微软雅黑" pitchFamily="34" charset="-122"/>
            </a:endParaRPr>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历史号码文件在线更新</a:t>
            </a:r>
            <a:endParaRPr lang="en-US" altLang="zh-CN" b="1" dirty="0" smtClean="0">
              <a:latin typeface="微软雅黑" pitchFamily="34" charset="-122"/>
              <a:ea typeface="微软雅黑" pitchFamily="34" charset="-122"/>
            </a:endParaRPr>
          </a:p>
          <a:p>
            <a:r>
              <a:rPr lang="en-US" altLang="zh-CN" b="1" dirty="0" smtClean="0">
                <a:solidFill>
                  <a:srgbClr val="FF0000"/>
                </a:solidFill>
                <a:latin typeface="微软雅黑" pitchFamily="34" charset="-122"/>
                <a:ea typeface="微软雅黑" pitchFamily="34" charset="-122"/>
              </a:rPr>
              <a:t>(</a:t>
            </a:r>
            <a:r>
              <a:rPr lang="zh-CN" altLang="en-US" b="1" dirty="0" smtClean="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sp>
        <p:nvSpPr>
          <p:cNvPr id="17" name="日期占位符 4"/>
          <p:cNvSpPr>
            <a:spLocks noGrp="1"/>
          </p:cNvSpPr>
          <p:nvPr>
            <p:ph type="dt" sz="half" idx="10"/>
          </p:nvPr>
        </p:nvSpPr>
        <p:spPr>
          <a:xfrm>
            <a:off x="457200" y="6356350"/>
            <a:ext cx="2133600" cy="365125"/>
          </a:xfrm>
        </p:spPr>
        <p:txBody>
          <a:bodyPr/>
          <a:lstStyle/>
          <a:p>
            <a:fld id="{CCCCBEF2-FD5D-473F-8F27-FAB36BDC762D}" type="datetime1">
              <a:rPr lang="zh-CN" altLang="en-US" smtClean="0"/>
              <a:t>2017/7/9</a:t>
            </a:fld>
            <a:endParaRPr lang="zh-CN" altLang="en-US" dirty="0"/>
          </a:p>
        </p:txBody>
      </p:sp>
      <p:sp>
        <p:nvSpPr>
          <p:cNvPr id="21"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4</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3856" y="4596951"/>
            <a:ext cx="1049481" cy="704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图片 2"/>
          <p:cNvPicPr>
            <a:picLocks noChangeAspect="1"/>
          </p:cNvPicPr>
          <p:nvPr/>
        </p:nvPicPr>
        <p:blipFill>
          <a:blip r:embed="rId3"/>
          <a:stretch>
            <a:fillRect/>
          </a:stretch>
        </p:blipFill>
        <p:spPr>
          <a:xfrm>
            <a:off x="2843808" y="2439545"/>
            <a:ext cx="5703474" cy="73738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6185852" y="4007024"/>
            <a:ext cx="2750408" cy="2794128"/>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公式的更新方法</a:t>
            </a:r>
            <a:endParaRPr lang="zh-CN" altLang="en-US" dirty="0">
              <a:latin typeface="微软雅黑" pitchFamily="34" charset="-122"/>
              <a:ea typeface="微软雅黑" pitchFamily="34" charset="-122"/>
            </a:endParaRPr>
          </a:p>
        </p:txBody>
      </p:sp>
      <p:pic>
        <p:nvPicPr>
          <p:cNvPr id="6147" name="Picture 3"/>
          <p:cNvPicPr>
            <a:picLocks noGrp="1" noChangeAspect="1" noChangeArrowheads="1"/>
          </p:cNvPicPr>
          <p:nvPr>
            <p:ph idx="1"/>
          </p:nvPr>
        </p:nvPicPr>
        <p:blipFill>
          <a:blip r:embed="rId3" cstate="print"/>
          <a:srcRect/>
          <a:stretch>
            <a:fillRect/>
          </a:stretch>
        </p:blipFill>
        <p:spPr bwMode="auto">
          <a:xfrm>
            <a:off x="4211960" y="1737096"/>
            <a:ext cx="3960440" cy="521918"/>
          </a:xfrm>
          <a:prstGeom prst="rect">
            <a:avLst/>
          </a:prstGeom>
          <a:noFill/>
          <a:ln w="9525">
            <a:noFill/>
            <a:miter lim="800000"/>
            <a:headEnd/>
            <a:tailEnd/>
          </a:ln>
        </p:spPr>
      </p:pic>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读取公式文本文件</a:t>
            </a:r>
            <a:endParaRPr lang="zh-CN" altLang="en-US" b="1" dirty="0">
              <a:latin typeface="微软雅黑" pitchFamily="34" charset="-122"/>
              <a:ea typeface="微软雅黑" pitchFamily="34" charset="-122"/>
            </a:endParaRPr>
          </a:p>
        </p:txBody>
      </p:sp>
      <p:sp>
        <p:nvSpPr>
          <p:cNvPr id="10" name="圆角矩形标注 9"/>
          <p:cNvSpPr/>
          <p:nvPr/>
        </p:nvSpPr>
        <p:spPr>
          <a:xfrm>
            <a:off x="1907704" y="2276872"/>
            <a:ext cx="7056784" cy="936104"/>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a:t>读取文本文档</a:t>
            </a:r>
            <a:r>
              <a:rPr lang="en-US" altLang="zh-CN" sz="1200" dirty="0"/>
              <a:t>(.txt)</a:t>
            </a:r>
            <a:r>
              <a:rPr lang="zh-CN" altLang="en-US" sz="1200" dirty="0"/>
              <a:t>中的公式，支持中文公式</a:t>
            </a:r>
            <a:r>
              <a:rPr lang="zh-CN" altLang="zh-CN" sz="1200" dirty="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第七位直</a:t>
            </a:r>
            <a:r>
              <a:rPr lang="zh-CN" altLang="en-US" sz="1200" dirty="0" smtClean="0">
                <a:latin typeface="微软雅黑" pitchFamily="34" charset="-122"/>
                <a:ea typeface="微软雅黑" pitchFamily="34" charset="-122"/>
              </a:rPr>
              <a:t>选生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第六位邻号和</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第一位码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第六位邻号和</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生第七</a:t>
            </a:r>
            <a:r>
              <a:rPr lang="zh-CN" altLang="en-US" sz="1200" dirty="0">
                <a:latin typeface="微软雅黑" pitchFamily="34" charset="-122"/>
                <a:ea typeface="微软雅黑" pitchFamily="34" charset="-122"/>
              </a:rPr>
              <a:t>位直选</a:t>
            </a:r>
            <a:endParaRPr lang="en-US"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选中相应的公式文本文件（</a:t>
            </a:r>
            <a:r>
              <a:rPr lang="en-US" altLang="zh-CN" sz="1200" dirty="0">
                <a:latin typeface="微软雅黑" pitchFamily="34" charset="-122"/>
                <a:ea typeface="微软雅黑" pitchFamily="34" charset="-122"/>
              </a:rPr>
              <a:t>.txt</a:t>
            </a:r>
            <a:r>
              <a:rPr lang="zh-CN" altLang="en-US" sz="1200" dirty="0">
                <a:latin typeface="微软雅黑" pitchFamily="34" charset="-122"/>
                <a:ea typeface="微软雅黑" pitchFamily="34" charset="-122"/>
              </a:rPr>
              <a:t>），然后点确定即可</a:t>
            </a:r>
            <a:endParaRPr lang="zh-CN" altLang="en-US" sz="1200" dirty="0"/>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公式搜索（推荐）</a:t>
            </a:r>
            <a:endParaRPr lang="zh-CN" altLang="en-US" b="1" dirty="0">
              <a:latin typeface="微软雅黑" pitchFamily="34" charset="-122"/>
              <a:ea typeface="微软雅黑" pitchFamily="34" charset="-122"/>
            </a:endParaRPr>
          </a:p>
        </p:txBody>
      </p:sp>
      <p:sp>
        <p:nvSpPr>
          <p:cNvPr id="15" name="圆角矩形标注 14"/>
          <p:cNvSpPr/>
          <p:nvPr/>
        </p:nvSpPr>
        <p:spPr>
          <a:xfrm>
            <a:off x="1115616" y="1083419"/>
            <a:ext cx="6277538" cy="83341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第七位直</a:t>
            </a:r>
            <a:r>
              <a:rPr lang="zh-CN" altLang="en-US" sz="1200" dirty="0" smtClean="0">
                <a:latin typeface="微软雅黑" pitchFamily="34" charset="-122"/>
                <a:ea typeface="微软雅黑" pitchFamily="34" charset="-122"/>
              </a:rPr>
              <a:t>选生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第六位邻号和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第四位邻号和</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第一位码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第四位立方</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第六位邻号和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第二位互补数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第四位邻号和</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生第七</a:t>
            </a:r>
            <a:r>
              <a:rPr lang="zh-CN" altLang="en-US" sz="1200" dirty="0">
                <a:latin typeface="微软雅黑" pitchFamily="34" charset="-122"/>
                <a:ea typeface="微软雅黑" pitchFamily="34" charset="-122"/>
              </a:rPr>
              <a:t>位直</a:t>
            </a:r>
            <a:r>
              <a:rPr lang="zh-CN" altLang="en-US" sz="1200" dirty="0" smtClean="0">
                <a:latin typeface="微软雅黑" pitchFamily="34" charset="-122"/>
                <a:ea typeface="微软雅黑" pitchFamily="34" charset="-122"/>
              </a:rPr>
              <a:t>选</a:t>
            </a:r>
            <a:endParaRPr lang="en-US" altLang="zh-CN" sz="1200" dirty="0">
              <a:latin typeface="微软雅黑" pitchFamily="34" charset="-122"/>
              <a:ea typeface="微软雅黑" pitchFamily="34" charset="-122"/>
            </a:endParaRPr>
          </a:p>
        </p:txBody>
      </p:sp>
      <p:sp>
        <p:nvSpPr>
          <p:cNvPr id="17" name="圆角矩形标注 16"/>
          <p:cNvSpPr/>
          <p:nvPr/>
        </p:nvSpPr>
        <p:spPr>
          <a:xfrm>
            <a:off x="7487816" y="1124744"/>
            <a:ext cx="1656184" cy="72008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smtClean="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5060581" y="5085184"/>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日期占位符 4"/>
          <p:cNvSpPr>
            <a:spLocks noGrp="1"/>
          </p:cNvSpPr>
          <p:nvPr>
            <p:ph type="dt" sz="half" idx="10"/>
          </p:nvPr>
        </p:nvSpPr>
        <p:spPr>
          <a:xfrm>
            <a:off x="457200" y="6356350"/>
            <a:ext cx="2133600" cy="365125"/>
          </a:xfrm>
        </p:spPr>
        <p:txBody>
          <a:bodyPr/>
          <a:lstStyle/>
          <a:p>
            <a:fld id="{585E4729-A6FE-4387-951D-BCF53278551C}" type="datetime1">
              <a:rPr lang="zh-CN" altLang="en-US" smtClean="0"/>
              <a:t>2017/7/9</a:t>
            </a:fld>
            <a:endParaRPr lang="zh-CN" altLang="en-US" dirty="0"/>
          </a:p>
        </p:txBody>
      </p:sp>
      <p:sp>
        <p:nvSpPr>
          <p:cNvPr id="22"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5</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0756" y="3372456"/>
            <a:ext cx="1016937" cy="596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0756" y="4993085"/>
            <a:ext cx="1396534" cy="745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00641" y="3430961"/>
            <a:ext cx="3375339" cy="538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89928" y="1356245"/>
            <a:ext cx="4837276" cy="49141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a:xfrm>
            <a:off x="457200" y="6356350"/>
            <a:ext cx="2133600" cy="365125"/>
          </a:xfrm>
        </p:spPr>
        <p:txBody>
          <a:bodyPr/>
          <a:lstStyle/>
          <a:p>
            <a:fld id="{865571B3-1C2F-4B80-9D32-FDBBCD4EF601}"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6</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cxnSp>
        <p:nvCxnSpPr>
          <p:cNvPr id="12" name="直接连接符 11"/>
          <p:cNvCxnSpPr>
            <a:stCxn id="9" idx="3"/>
          </p:cNvCxnSpPr>
          <p:nvPr/>
        </p:nvCxnSpPr>
        <p:spPr>
          <a:xfrm flipV="1">
            <a:off x="4067944" y="2276872"/>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solidFill>
                  <a:srgbClr val="FF0000"/>
                </a:solidFill>
                <a:latin typeface="微软雅黑" pitchFamily="34" charset="-122"/>
                <a:ea typeface="微软雅黑" pitchFamily="34" charset="-122"/>
              </a:rPr>
              <a:t>这里是设置公式的类型</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“公式种类选择”：包括“</a:t>
            </a:r>
            <a:r>
              <a:rPr lang="zh-CN" altLang="en-US" sz="1400" dirty="0">
                <a:solidFill>
                  <a:srgbClr val="FF0000"/>
                </a:solidFill>
                <a:latin typeface="微软雅黑" pitchFamily="34" charset="-122"/>
                <a:ea typeface="微软雅黑" pitchFamily="34" charset="-122"/>
              </a:rPr>
              <a:t>个位</a:t>
            </a:r>
            <a:r>
              <a:rPr lang="zh-CN" altLang="en-US" sz="1400" dirty="0" smtClean="0">
                <a:solidFill>
                  <a:srgbClr val="FF0000"/>
                </a:solidFill>
                <a:latin typeface="微软雅黑" pitchFamily="34" charset="-122"/>
                <a:ea typeface="微软雅黑" pitchFamily="34" charset="-122"/>
              </a:rPr>
              <a:t>”、</a:t>
            </a:r>
            <a:r>
              <a:rPr lang="zh-CN" altLang="en-US" sz="1400" dirty="0">
                <a:solidFill>
                  <a:srgbClr val="FF0000"/>
                </a:solidFill>
                <a:latin typeface="微软雅黑" pitchFamily="34" charset="-122"/>
                <a:ea typeface="微软雅黑" pitchFamily="34" charset="-122"/>
              </a:rPr>
              <a:t>“十位”、 </a:t>
            </a:r>
            <a:r>
              <a:rPr lang="zh-CN" altLang="en-US" sz="1400" dirty="0" smtClean="0">
                <a:solidFill>
                  <a:srgbClr val="FF0000"/>
                </a:solidFill>
                <a:latin typeface="微软雅黑" pitchFamily="34" charset="-122"/>
                <a:ea typeface="微软雅黑" pitchFamily="34" charset="-122"/>
              </a:rPr>
              <a:t>“百位”</a:t>
            </a:r>
            <a:r>
              <a:rPr lang="zh-CN" altLang="en-US" sz="1400" dirty="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“通选”、“单选”等</a:t>
            </a:r>
            <a:r>
              <a:rPr lang="en-US" altLang="zh-CN" sz="1400" dirty="0" smtClean="0">
                <a:solidFill>
                  <a:srgbClr val="FF0000"/>
                </a:solidFill>
                <a:latin typeface="微软雅黑" pitchFamily="34" charset="-122"/>
                <a:ea typeface="微软雅黑" pitchFamily="34" charset="-122"/>
              </a:rPr>
              <a:t>9</a:t>
            </a:r>
            <a:r>
              <a:rPr lang="zh-CN" altLang="en-US" sz="1400" dirty="0" smtClean="0">
                <a:solidFill>
                  <a:srgbClr val="FF0000"/>
                </a:solidFill>
                <a:latin typeface="微软雅黑" pitchFamily="34" charset="-122"/>
                <a:ea typeface="微软雅黑" pitchFamily="34" charset="-122"/>
              </a:rPr>
              <a:t>种类别的公式，都可以搜索。</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“生杀”：设置公式的结果是生还是杀</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元公式，不加最后的</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，前面有</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项参数相加。</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“公式末尾偏移常数”：可以设置最后加一个常数，默认是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，即最后是“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”，如果设置为“随机”那么最后加一个随机数。</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275856" y="2420888"/>
            <a:ext cx="79208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83568" y="1628800"/>
            <a:ext cx="3384377"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489928" y="1356245"/>
            <a:ext cx="4837276" cy="49141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a:xfrm>
            <a:off x="457200" y="6356350"/>
            <a:ext cx="2133600" cy="365125"/>
          </a:xfrm>
        </p:spPr>
        <p:txBody>
          <a:bodyPr/>
          <a:lstStyle/>
          <a:p>
            <a:fld id="{FDD0AA39-F1B4-46A4-A8CC-0F69CB730BF3}"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7</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
        <p:nvSpPr>
          <p:cNvPr id="11" name="矩形 10"/>
          <p:cNvSpPr/>
          <p:nvPr/>
        </p:nvSpPr>
        <p:spPr>
          <a:xfrm>
            <a:off x="683568" y="2075182"/>
            <a:ext cx="3384376"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8781"/>
              <a:gd name="adj6" fmla="val -4689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smtClean="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endParaRPr lang="zh-CN" altLang="en-US" sz="1400" dirty="0">
              <a:solidFill>
                <a:srgbClr val="FF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489928" y="1356245"/>
            <a:ext cx="4837276" cy="49141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这里可以设置公式搜索模板</a:t>
            </a:r>
            <a:endParaRPr lang="en-US" altLang="zh-CN" dirty="0" smtClean="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右边一列是现有公式总数以及每一类数量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公式保有数量</a:t>
            </a: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指每一类公式要达到左边列的数量，不够的补齐数量。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“公式新增数量”是指每一类要增加的公式数量。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FBB2175E-5967-4D05-A6C9-0F1AD3977459}"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8</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489928" y="1356245"/>
            <a:ext cx="4837276" cy="4914169"/>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4371"/>
              <a:gd name="adj6" fmla="val -47591"/>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smtClean="0">
                <a:solidFill>
                  <a:srgbClr val="FF0000"/>
                </a:solidFill>
                <a:latin typeface="黑体" pitchFamily="49" charset="-122"/>
                <a:ea typeface="黑体" pitchFamily="49" charset="-122"/>
              </a:rPr>
              <a:t>这里可以设置公式搜索参数</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smtClean="0">
                <a:solidFill>
                  <a:srgbClr val="FF0000"/>
                </a:solidFill>
                <a:latin typeface="微软雅黑" pitchFamily="34" charset="-122"/>
                <a:ea typeface="微软雅黑" pitchFamily="34" charset="-122"/>
              </a:rPr>
              <a:t>100</a:t>
            </a:r>
            <a:r>
              <a:rPr lang="zh-CN" altLang="en-US" sz="1400" dirty="0" smtClean="0">
                <a:solidFill>
                  <a:srgbClr val="FF0000"/>
                </a:solidFill>
                <a:latin typeface="微软雅黑" pitchFamily="34" charset="-122"/>
                <a:ea typeface="微软雅黑" pitchFamily="34" charset="-122"/>
              </a:rPr>
              <a:t>，连对值最大设置为</a:t>
            </a:r>
            <a:r>
              <a:rPr lang="en-US" altLang="zh-CN" sz="1400" dirty="0" smtClean="0">
                <a:solidFill>
                  <a:srgbClr val="FF0000"/>
                </a:solidFill>
                <a:latin typeface="微软雅黑" pitchFamily="34" charset="-122"/>
                <a:ea typeface="微软雅黑" pitchFamily="34" charset="-122"/>
              </a:rPr>
              <a:t>32768</a:t>
            </a:r>
            <a:r>
              <a:rPr lang="zh-CN" altLang="en-US" sz="1400" dirty="0" smtClean="0">
                <a:solidFill>
                  <a:srgbClr val="FF0000"/>
                </a:solidFill>
                <a:latin typeface="微软雅黑" pitchFamily="34" charset="-122"/>
                <a:ea typeface="微软雅黑" pitchFamily="34" charset="-122"/>
              </a:rPr>
              <a:t>，连错最小设置为</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683568" y="2414078"/>
            <a:ext cx="3384376"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4"/>
          <p:cNvSpPr>
            <a:spLocks noGrp="1"/>
          </p:cNvSpPr>
          <p:nvPr>
            <p:ph type="dt" sz="half" idx="10"/>
          </p:nvPr>
        </p:nvSpPr>
        <p:spPr>
          <a:xfrm>
            <a:off x="457200" y="6356350"/>
            <a:ext cx="2133600" cy="365125"/>
          </a:xfrm>
        </p:spPr>
        <p:txBody>
          <a:bodyPr/>
          <a:lstStyle/>
          <a:p>
            <a:fld id="{2961F866-A90E-42D7-825C-AFC423268E5D}"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9</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smtClean="0"/>
              <a:t>七星彩极限公式精算师</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TotalTime>
  <Words>2169</Words>
  <Application>Microsoft Office PowerPoint</Application>
  <PresentationFormat>全屏显示(4:3)</PresentationFormat>
  <Paragraphs>169</Paragraphs>
  <Slides>18</Slides>
  <Notes>3</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18</vt:i4>
      </vt:variant>
    </vt:vector>
  </HeadingPairs>
  <TitlesOfParts>
    <vt:vector size="26"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Windows 用户</cp:lastModifiedBy>
  <cp:revision>131</cp:revision>
  <dcterms:created xsi:type="dcterms:W3CDTF">2013-07-15T19:45:04Z</dcterms:created>
  <dcterms:modified xsi:type="dcterms:W3CDTF">2017-07-09T09:44:00Z</dcterms:modified>
</cp:coreProperties>
</file>