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1"/>
  </p:notesMasterIdLst>
  <p:sldIdLst>
    <p:sldId id="256" r:id="rId3"/>
    <p:sldId id="260" r:id="rId4"/>
    <p:sldId id="259" r:id="rId5"/>
    <p:sldId id="261" r:id="rId6"/>
    <p:sldId id="263" r:id="rId7"/>
    <p:sldId id="264" r:id="rId8"/>
    <p:sldId id="268" r:id="rId9"/>
    <p:sldId id="267" r:id="rId10"/>
    <p:sldId id="269" r:id="rId11"/>
    <p:sldId id="270" r:id="rId12"/>
    <p:sldId id="265"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2017/7/11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extLst>
      <p:ext uri="{BB962C8B-B14F-4D97-AF65-F5344CB8AC3E}">
        <p14:creationId xmlns:p14="http://schemas.microsoft.com/office/powerpoint/2010/main" val="183481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3</a:t>
            </a:fld>
            <a:endParaRPr lang="zh-CN" altLang="en-US"/>
          </a:p>
        </p:txBody>
      </p:sp>
    </p:spTree>
    <p:extLst>
      <p:ext uri="{BB962C8B-B14F-4D97-AF65-F5344CB8AC3E}">
        <p14:creationId xmlns:p14="http://schemas.microsoft.com/office/powerpoint/2010/main" val="4092003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D027363-5D07-4CDD-99AC-5680F556210F}"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313427-2D16-4C32-A7C2-2CCE7CCF1010}"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814FC00-0750-4838-8B69-2D9026B86A08}"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E5C087-61D8-4322-A436-6322527259B6}"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F9ABA40-169A-4636-9989-162C533C2124}"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DC11EB5-8AD4-4C31-89B4-DBB1D75BFD24}"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EDAD9A0-CCE9-4448-B28C-DB03CBE50108}" type="datetime1">
              <a:rPr lang="zh-CN" altLang="en-US" smtClean="0"/>
              <a:t>2017/7/11</a:t>
            </a:fld>
            <a:endParaRPr lang="zh-CN" altLang="en-US"/>
          </a:p>
        </p:txBody>
      </p:sp>
      <p:sp>
        <p:nvSpPr>
          <p:cNvPr id="6" name="页脚占位符 5"/>
          <p:cNvSpPr>
            <a:spLocks noGrp="1"/>
          </p:cNvSpPr>
          <p:nvPr>
            <p:ph type="ftr" sz="quarter" idx="11"/>
          </p:nvPr>
        </p:nvSpPr>
        <p:spPr/>
        <p:txBody>
          <a:bodyPr/>
          <a:lstStyle/>
          <a:p>
            <a:r>
              <a:rPr lang="zh-CN" altLang="en-US" smtClean="0"/>
              <a:t>双色球极限公式精算师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A43EC01-119B-467A-AB8F-9E027CC57D73}" type="datetime1">
              <a:rPr lang="zh-CN" altLang="en-US" smtClean="0"/>
              <a:t>2017/7/11</a:t>
            </a:fld>
            <a:endParaRPr lang="zh-CN" altLang="en-US"/>
          </a:p>
        </p:txBody>
      </p:sp>
      <p:sp>
        <p:nvSpPr>
          <p:cNvPr id="8" name="页脚占位符 7"/>
          <p:cNvSpPr>
            <a:spLocks noGrp="1"/>
          </p:cNvSpPr>
          <p:nvPr>
            <p:ph type="ftr" sz="quarter" idx="11"/>
          </p:nvPr>
        </p:nvSpPr>
        <p:spPr/>
        <p:txBody>
          <a:bodyPr/>
          <a:lstStyle/>
          <a:p>
            <a:r>
              <a:rPr lang="zh-CN" altLang="en-US" smtClean="0"/>
              <a:t>双色球极限公式精算师</a:t>
            </a:r>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F9A95BF-6C3E-46EA-BA11-23237F907F97}" type="datetime1">
              <a:rPr lang="zh-CN" altLang="en-US" smtClean="0"/>
              <a:t>2017/7/11</a:t>
            </a:fld>
            <a:endParaRPr lang="zh-CN" altLang="en-US"/>
          </a:p>
        </p:txBody>
      </p:sp>
      <p:sp>
        <p:nvSpPr>
          <p:cNvPr id="4" name="页脚占位符 3"/>
          <p:cNvSpPr>
            <a:spLocks noGrp="1"/>
          </p:cNvSpPr>
          <p:nvPr>
            <p:ph type="ftr" sz="quarter" idx="11"/>
          </p:nvPr>
        </p:nvSpPr>
        <p:spPr/>
        <p:txBody>
          <a:bodyPr/>
          <a:lstStyle/>
          <a:p>
            <a:r>
              <a:rPr lang="zh-CN" altLang="en-US" smtClean="0"/>
              <a:t>双色球极限公式精算师</a:t>
            </a:r>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8A71FAF-0902-4A20-BBED-666A68921DC5}" type="datetime1">
              <a:rPr lang="zh-CN" altLang="en-US" smtClean="0"/>
              <a:t>2017/7/11</a:t>
            </a:fld>
            <a:endParaRPr lang="zh-CN" altLang="en-US"/>
          </a:p>
        </p:txBody>
      </p:sp>
      <p:sp>
        <p:nvSpPr>
          <p:cNvPr id="3" name="页脚占位符 2"/>
          <p:cNvSpPr>
            <a:spLocks noGrp="1"/>
          </p:cNvSpPr>
          <p:nvPr>
            <p:ph type="ftr" sz="quarter" idx="11"/>
          </p:nvPr>
        </p:nvSpPr>
        <p:spPr/>
        <p:txBody>
          <a:bodyPr/>
          <a:lstStyle/>
          <a:p>
            <a:r>
              <a:rPr lang="zh-CN" altLang="en-US" smtClean="0"/>
              <a:t>双色球极限公式精算师</a:t>
            </a:r>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956759C-C79E-4E21-878E-4A5DC9807B7C}" type="datetime1">
              <a:rPr lang="zh-CN" altLang="en-US" smtClean="0"/>
              <a:t>2017/7/11</a:t>
            </a:fld>
            <a:endParaRPr lang="zh-CN" altLang="en-US"/>
          </a:p>
        </p:txBody>
      </p:sp>
      <p:sp>
        <p:nvSpPr>
          <p:cNvPr id="6" name="页脚占位符 5"/>
          <p:cNvSpPr>
            <a:spLocks noGrp="1"/>
          </p:cNvSpPr>
          <p:nvPr>
            <p:ph type="ftr" sz="quarter" idx="11"/>
          </p:nvPr>
        </p:nvSpPr>
        <p:spPr/>
        <p:txBody>
          <a:bodyPr/>
          <a:lstStyle/>
          <a:p>
            <a:r>
              <a:rPr lang="zh-CN" altLang="en-US" smtClean="0"/>
              <a:t>双色球极限公式精算师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928270A-F54D-4E66-B6BA-617F0F56C180}"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C444D03-5CF3-4916-8A54-AF8461BA92BE}" type="datetime1">
              <a:rPr lang="zh-CN" altLang="en-US" smtClean="0"/>
              <a:t>2017/7/11</a:t>
            </a:fld>
            <a:endParaRPr lang="zh-CN" altLang="en-US"/>
          </a:p>
        </p:txBody>
      </p:sp>
      <p:sp>
        <p:nvSpPr>
          <p:cNvPr id="6" name="页脚占位符 5"/>
          <p:cNvSpPr>
            <a:spLocks noGrp="1"/>
          </p:cNvSpPr>
          <p:nvPr>
            <p:ph type="ftr" sz="quarter" idx="11"/>
          </p:nvPr>
        </p:nvSpPr>
        <p:spPr/>
        <p:txBody>
          <a:bodyPr/>
          <a:lstStyle/>
          <a:p>
            <a:r>
              <a:rPr lang="zh-CN" altLang="en-US" smtClean="0"/>
              <a:t>双色球极限公式精算师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4C04E89-E858-4EF6-8BF3-B01D3E435788}"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FAD5FFB-420B-449A-A7B7-EDDE976A058D}"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BA1134E-3F9D-42C5-829E-B4161693B2A9}" type="datetime1">
              <a:rPr lang="zh-CN" altLang="en-US" smtClean="0"/>
              <a:t>2017/7/11</a:t>
            </a:fld>
            <a:endParaRPr lang="zh-CN" altLang="en-US"/>
          </a:p>
        </p:txBody>
      </p:sp>
      <p:sp>
        <p:nvSpPr>
          <p:cNvPr id="5" name="页脚占位符 4"/>
          <p:cNvSpPr>
            <a:spLocks noGrp="1"/>
          </p:cNvSpPr>
          <p:nvPr>
            <p:ph type="ftr" sz="quarter" idx="11"/>
          </p:nvPr>
        </p:nvSpPr>
        <p:spPr/>
        <p:txBody>
          <a:bodyPr/>
          <a:lstStyle/>
          <a:p>
            <a:r>
              <a:rPr lang="zh-CN" altLang="en-US" smtClean="0"/>
              <a:t>双色球极限公式精算师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A9AD724-501F-45A5-B4C9-3933E79A65C9}" type="datetime1">
              <a:rPr lang="zh-CN" altLang="en-US" smtClean="0"/>
              <a:t>2017/7/11</a:t>
            </a:fld>
            <a:endParaRPr lang="zh-CN" altLang="en-US"/>
          </a:p>
        </p:txBody>
      </p:sp>
      <p:sp>
        <p:nvSpPr>
          <p:cNvPr id="6" name="页脚占位符 5"/>
          <p:cNvSpPr>
            <a:spLocks noGrp="1"/>
          </p:cNvSpPr>
          <p:nvPr>
            <p:ph type="ftr" sz="quarter" idx="11"/>
          </p:nvPr>
        </p:nvSpPr>
        <p:spPr/>
        <p:txBody>
          <a:bodyPr/>
          <a:lstStyle/>
          <a:p>
            <a:r>
              <a:rPr lang="zh-CN" altLang="en-US" smtClean="0"/>
              <a:t>双色球极限公式精算师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8FBCAAB-CC5B-49B5-9D8D-BF1B86939B04}" type="datetime1">
              <a:rPr lang="zh-CN" altLang="en-US" smtClean="0"/>
              <a:t>2017/7/11</a:t>
            </a:fld>
            <a:endParaRPr lang="zh-CN" altLang="en-US"/>
          </a:p>
        </p:txBody>
      </p:sp>
      <p:sp>
        <p:nvSpPr>
          <p:cNvPr id="8" name="页脚占位符 7"/>
          <p:cNvSpPr>
            <a:spLocks noGrp="1"/>
          </p:cNvSpPr>
          <p:nvPr>
            <p:ph type="ftr" sz="quarter" idx="11"/>
          </p:nvPr>
        </p:nvSpPr>
        <p:spPr/>
        <p:txBody>
          <a:bodyPr/>
          <a:lstStyle/>
          <a:p>
            <a:r>
              <a:rPr lang="zh-CN" altLang="en-US" smtClean="0"/>
              <a:t>双色球极限公式精算师</a:t>
            </a:r>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9373552-DD42-499D-9724-2B4A75D2E6BD}" type="datetime1">
              <a:rPr lang="zh-CN" altLang="en-US" smtClean="0"/>
              <a:t>2017/7/11</a:t>
            </a:fld>
            <a:endParaRPr lang="zh-CN" altLang="en-US"/>
          </a:p>
        </p:txBody>
      </p:sp>
      <p:sp>
        <p:nvSpPr>
          <p:cNvPr id="4" name="页脚占位符 3"/>
          <p:cNvSpPr>
            <a:spLocks noGrp="1"/>
          </p:cNvSpPr>
          <p:nvPr>
            <p:ph type="ftr" sz="quarter" idx="11"/>
          </p:nvPr>
        </p:nvSpPr>
        <p:spPr/>
        <p:txBody>
          <a:bodyPr/>
          <a:lstStyle/>
          <a:p>
            <a:r>
              <a:rPr lang="zh-CN" altLang="en-US" smtClean="0"/>
              <a:t>双色球极限公式精算师</a:t>
            </a:r>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987325C-F8BE-49D0-863E-D6076D1FE915}" type="datetime1">
              <a:rPr lang="zh-CN" altLang="en-US" smtClean="0"/>
              <a:t>2017/7/11</a:t>
            </a:fld>
            <a:endParaRPr lang="zh-CN" altLang="en-US"/>
          </a:p>
        </p:txBody>
      </p:sp>
      <p:sp>
        <p:nvSpPr>
          <p:cNvPr id="3" name="页脚占位符 2"/>
          <p:cNvSpPr>
            <a:spLocks noGrp="1"/>
          </p:cNvSpPr>
          <p:nvPr>
            <p:ph type="ftr" sz="quarter" idx="11"/>
          </p:nvPr>
        </p:nvSpPr>
        <p:spPr/>
        <p:txBody>
          <a:bodyPr/>
          <a:lstStyle/>
          <a:p>
            <a:r>
              <a:rPr lang="zh-CN" altLang="en-US" smtClean="0"/>
              <a:t>双色球极限公式精算师</a:t>
            </a: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BD08808-AD40-473B-91FB-FDD79292B8B3}" type="datetime1">
              <a:rPr lang="zh-CN" altLang="en-US" smtClean="0"/>
              <a:t>2017/7/11</a:t>
            </a:fld>
            <a:endParaRPr lang="zh-CN" altLang="en-US"/>
          </a:p>
        </p:txBody>
      </p:sp>
      <p:sp>
        <p:nvSpPr>
          <p:cNvPr id="6" name="页脚占位符 5"/>
          <p:cNvSpPr>
            <a:spLocks noGrp="1"/>
          </p:cNvSpPr>
          <p:nvPr>
            <p:ph type="ftr" sz="quarter" idx="11"/>
          </p:nvPr>
        </p:nvSpPr>
        <p:spPr/>
        <p:txBody>
          <a:bodyPr/>
          <a:lstStyle/>
          <a:p>
            <a:r>
              <a:rPr lang="zh-CN" altLang="en-US" smtClean="0"/>
              <a:t>双色球极限公式精算师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599D677-CAB5-414C-856F-7E11821430EA}" type="datetime1">
              <a:rPr lang="zh-CN" altLang="en-US" smtClean="0"/>
              <a:t>2017/7/11</a:t>
            </a:fld>
            <a:endParaRPr lang="zh-CN" altLang="en-US"/>
          </a:p>
        </p:txBody>
      </p:sp>
      <p:sp>
        <p:nvSpPr>
          <p:cNvPr id="6" name="页脚占位符 5"/>
          <p:cNvSpPr>
            <a:spLocks noGrp="1"/>
          </p:cNvSpPr>
          <p:nvPr>
            <p:ph type="ftr" sz="quarter" idx="11"/>
          </p:nvPr>
        </p:nvSpPr>
        <p:spPr/>
        <p:txBody>
          <a:bodyPr/>
          <a:lstStyle/>
          <a:p>
            <a:r>
              <a:rPr lang="zh-CN" altLang="en-US" smtClean="0"/>
              <a:t>双色球极限公式精算师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CDC2A-83BA-4915-A324-E89D97EF6B52}" type="datetime1">
              <a:rPr lang="zh-CN" altLang="en-US" smtClean="0"/>
              <a:t>2017/7/11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双色球极限公式精算师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5AC86-F3E0-4FD1-A1A8-3A10D369675A}" type="datetime1">
              <a:rPr lang="zh-CN" altLang="en-US" smtClean="0"/>
              <a:t>2017/7/11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双色球极限公式精算师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0.png"/><Relationship Id="rId5" Type="http://schemas.openxmlformats.org/officeDocument/2006/relationships/image" Target="../media/image25.png"/><Relationship Id="rId10" Type="http://schemas.openxmlformats.org/officeDocument/2006/relationships/image" Target="../media/image29.png"/><Relationship Id="rId4" Type="http://schemas.openxmlformats.org/officeDocument/2006/relationships/image" Target="../media/image24.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491267" y="159340"/>
            <a:ext cx="8195533" cy="4646689"/>
          </a:xfrm>
          <a:prstGeom prst="rect">
            <a:avLst/>
          </a:prstGeom>
        </p:spPr>
      </p:pic>
      <p:sp>
        <p:nvSpPr>
          <p:cNvPr id="6" name="日期占位符 4"/>
          <p:cNvSpPr>
            <a:spLocks noGrp="1"/>
          </p:cNvSpPr>
          <p:nvPr>
            <p:ph type="dt" sz="half" idx="10"/>
          </p:nvPr>
        </p:nvSpPr>
        <p:spPr/>
        <p:txBody>
          <a:bodyPr/>
          <a:lstStyle/>
          <a:p>
            <a:fld id="{FCB3A412-C28D-45F0-9FC3-8EF44CB090F8}" type="datetime1">
              <a:rPr lang="zh-CN" altLang="en-US" smtClean="0"/>
              <a:t>2017/7/11</a:t>
            </a:fld>
            <a:endParaRPr lang="zh-CN" altLang="en-US" dirty="0"/>
          </a:p>
        </p:txBody>
      </p:sp>
      <p:sp>
        <p:nvSpPr>
          <p:cNvPr id="15"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58417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844824"/>
            <a:ext cx="4320480" cy="2952328"/>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a:stretch>
            <a:fillRect/>
          </a:stretch>
        </p:blipFill>
        <p:spPr>
          <a:xfrm>
            <a:off x="545716" y="1412776"/>
            <a:ext cx="4741686" cy="481705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p:txBody>
          <a:bodyPr/>
          <a:lstStyle/>
          <a:p>
            <a:fld id="{00C22600-1A6F-4DC4-9D3F-C694B72EFF7E}" type="datetime1">
              <a:rPr lang="zh-CN" altLang="en-US" smtClean="0"/>
              <a:t>2017/7/11</a:t>
            </a:fld>
            <a:endParaRPr lang="zh-CN" altLang="en-US" dirty="0"/>
          </a:p>
        </p:txBody>
      </p:sp>
      <p:sp>
        <p:nvSpPr>
          <p:cNvPr id="9"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10</a:t>
            </a:fld>
            <a:endParaRPr lang="zh-CN" altLang="en-US" dirty="0"/>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48573"/>
              <a:gd name="adj6" fmla="val -4614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611560" y="3717032"/>
            <a:ext cx="3528392" cy="24482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251520" y="1772816"/>
            <a:ext cx="5340228" cy="991508"/>
          </a:xfrm>
          <a:prstGeom prst="rect">
            <a:avLst/>
          </a:prstGeom>
        </p:spPr>
      </p:pic>
      <p:pic>
        <p:nvPicPr>
          <p:cNvPr id="3" name="图片 2"/>
          <p:cNvPicPr>
            <a:picLocks noChangeAspect="1"/>
          </p:cNvPicPr>
          <p:nvPr/>
        </p:nvPicPr>
        <p:blipFill>
          <a:blip r:embed="rId3"/>
          <a:stretch>
            <a:fillRect/>
          </a:stretch>
        </p:blipFill>
        <p:spPr>
          <a:xfrm>
            <a:off x="1403648" y="4365104"/>
            <a:ext cx="1621091" cy="1458981"/>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p:txBody>
          <a:bodyPr/>
          <a:lstStyle/>
          <a:p>
            <a:fld id="{5725EC38-E349-49A7-8738-640942EDEAF2}" type="datetime1">
              <a:rPr lang="zh-CN" altLang="en-US" smtClean="0"/>
              <a:t>2017/7/11</a:t>
            </a:fld>
            <a:endParaRPr lang="zh-CN" altLang="en-US" dirty="0"/>
          </a:p>
        </p:txBody>
      </p:sp>
      <p:sp>
        <p:nvSpPr>
          <p:cNvPr id="15"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14" name="灯片编号占位符 6"/>
          <p:cNvSpPr>
            <a:spLocks noGrp="1"/>
          </p:cNvSpPr>
          <p:nvPr>
            <p:ph type="sldNum" sz="quarter" idx="12"/>
          </p:nvPr>
        </p:nvSpPr>
        <p:spPr/>
        <p:txBody>
          <a:bodyPr/>
          <a:lstStyle/>
          <a:p>
            <a:fld id="{8BCBA4AD-706B-4F29-A708-3EE000CAA7CA}" type="slidenum">
              <a:rPr lang="zh-CN" altLang="en-US" smtClean="0"/>
              <a:pPr/>
              <a:t>11</a:t>
            </a:fld>
            <a:endParaRPr lang="zh-CN" altLang="en-US" dirty="0"/>
          </a:p>
        </p:txBody>
      </p:sp>
      <p:sp>
        <p:nvSpPr>
          <p:cNvPr id="6" name="线形标注 2 5"/>
          <p:cNvSpPr/>
          <p:nvPr/>
        </p:nvSpPr>
        <p:spPr>
          <a:xfrm>
            <a:off x="6156176" y="1647292"/>
            <a:ext cx="2664296" cy="1440160"/>
          </a:xfrm>
          <a:prstGeom prst="borderCallout2">
            <a:avLst>
              <a:gd name="adj1" fmla="val 18750"/>
              <a:gd name="adj2" fmla="val -2997"/>
              <a:gd name="adj3" fmla="val 18750"/>
              <a:gd name="adj4" fmla="val -16667"/>
              <a:gd name="adj5" fmla="val 41731"/>
              <a:gd name="adj6" fmla="val -19752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a:t>
            </a:r>
            <a:r>
              <a:rPr lang="zh-CN" altLang="en-US" smtClean="0">
                <a:latin typeface="微软雅黑" pitchFamily="34" charset="-122"/>
                <a:ea typeface="微软雅黑" pitchFamily="34" charset="-122"/>
              </a:rPr>
              <a:t>的种类。</a:t>
            </a:r>
            <a:endParaRPr lang="zh-CN" altLang="en-US" dirty="0">
              <a:latin typeface="微软雅黑" pitchFamily="34" charset="-122"/>
              <a:ea typeface="微软雅黑" pitchFamily="34" charset="-122"/>
            </a:endParaRPr>
          </a:p>
        </p:txBody>
      </p:sp>
      <p:sp>
        <p:nvSpPr>
          <p:cNvPr id="10" name="线形标注 3 9"/>
          <p:cNvSpPr/>
          <p:nvPr/>
        </p:nvSpPr>
        <p:spPr>
          <a:xfrm>
            <a:off x="5940152" y="4545124"/>
            <a:ext cx="2736304" cy="648072"/>
          </a:xfrm>
          <a:prstGeom prst="borderCallout3">
            <a:avLst>
              <a:gd name="adj1" fmla="val 18750"/>
              <a:gd name="adj2" fmla="val -8333"/>
              <a:gd name="adj3" fmla="val 18750"/>
              <a:gd name="adj4" fmla="val -16667"/>
              <a:gd name="adj5" fmla="val 18751"/>
              <a:gd name="adj6" fmla="val -54328"/>
              <a:gd name="adj7" fmla="val 65552"/>
              <a:gd name="adj8" fmla="val -13996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1305574" y="1822721"/>
            <a:ext cx="6409524" cy="3960336"/>
          </a:xfrm>
          <a:prstGeom prst="rect">
            <a:avLst/>
          </a:prstGeom>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p:txBody>
          <a:bodyPr/>
          <a:lstStyle/>
          <a:p>
            <a:fld id="{EB07CD3C-2180-432E-BD6E-53B909D71A46}" type="datetime1">
              <a:rPr lang="zh-CN" altLang="en-US" smtClean="0"/>
              <a:t>2017/7/11</a:t>
            </a:fld>
            <a:endParaRPr lang="zh-CN" altLang="en-US" dirty="0"/>
          </a:p>
        </p:txBody>
      </p:sp>
      <p:sp>
        <p:nvSpPr>
          <p:cNvPr id="16"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13" name="灯片编号占位符 6"/>
          <p:cNvSpPr>
            <a:spLocks noGrp="1"/>
          </p:cNvSpPr>
          <p:nvPr>
            <p:ph type="sldNum" sz="quarter" idx="12"/>
          </p:nvPr>
        </p:nvSpPr>
        <p:spPr/>
        <p:txBody>
          <a:bodyPr/>
          <a:lstStyle/>
          <a:p>
            <a:fld id="{8BCBA4AD-706B-4F29-A708-3EE000CAA7CA}" type="slidenum">
              <a:rPr lang="zh-CN" altLang="en-US" smtClean="0"/>
              <a:pPr/>
              <a:t>12</a:t>
            </a:fld>
            <a:endParaRPr lang="zh-CN" altLang="en-US" dirty="0"/>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1403648" y="1174649"/>
            <a:ext cx="1368152" cy="648072"/>
          </a:xfrm>
          <a:prstGeom prst="borderCallout3">
            <a:avLst>
              <a:gd name="adj1" fmla="val 18750"/>
              <a:gd name="adj2" fmla="val -4021"/>
              <a:gd name="adj3" fmla="val 18750"/>
              <a:gd name="adj4" fmla="val -26908"/>
              <a:gd name="adj5" fmla="val 100000"/>
              <a:gd name="adj6" fmla="val -26908"/>
              <a:gd name="adj7" fmla="val 124751"/>
              <a:gd name="adj8" fmla="val 2022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3779912" y="1178900"/>
            <a:ext cx="3528392" cy="648072"/>
          </a:xfrm>
          <a:prstGeom prst="borderCallout3">
            <a:avLst>
              <a:gd name="adj1" fmla="val 18750"/>
              <a:gd name="adj2" fmla="val -1645"/>
              <a:gd name="adj3" fmla="val 20051"/>
              <a:gd name="adj4" fmla="val -10360"/>
              <a:gd name="adj5" fmla="val 102601"/>
              <a:gd name="adj6" fmla="val -11196"/>
              <a:gd name="adj7" fmla="val 130519"/>
              <a:gd name="adj8" fmla="val 3493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日期占位符 4"/>
          <p:cNvSpPr>
            <a:spLocks noGrp="1"/>
          </p:cNvSpPr>
          <p:nvPr>
            <p:ph type="dt" sz="half" idx="10"/>
          </p:nvPr>
        </p:nvSpPr>
        <p:spPr/>
        <p:txBody>
          <a:bodyPr/>
          <a:lstStyle/>
          <a:p>
            <a:fld id="{0C93A471-5CFB-4E99-B038-02C8DE57815E}" type="datetime1">
              <a:rPr lang="zh-CN" altLang="en-US" smtClean="0"/>
              <a:t>2017/7/11</a:t>
            </a:fld>
            <a:endParaRPr lang="zh-CN" altLang="en-US" dirty="0"/>
          </a:p>
        </p:txBody>
      </p:sp>
      <p:sp>
        <p:nvSpPr>
          <p:cNvPr id="16"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15" name="灯片编号占位符 6"/>
          <p:cNvSpPr>
            <a:spLocks noGrp="1"/>
          </p:cNvSpPr>
          <p:nvPr>
            <p:ph type="sldNum" sz="quarter" idx="12"/>
          </p:nvPr>
        </p:nvSpPr>
        <p:spPr/>
        <p:txBody>
          <a:bodyPr/>
          <a:lstStyle/>
          <a:p>
            <a:fld id="{8BCBA4AD-706B-4F29-A708-3EE000CAA7CA}" type="slidenum">
              <a:rPr lang="zh-CN" altLang="en-US" smtClean="0"/>
              <a:pPr/>
              <a:t>13</a:t>
            </a:fld>
            <a:endParaRPr lang="zh-CN" altLang="en-US" dirty="0"/>
          </a:p>
        </p:txBody>
      </p:sp>
      <p:sp>
        <p:nvSpPr>
          <p:cNvPr id="5" name="燕尾形箭头 4"/>
          <p:cNvSpPr/>
          <p:nvPr/>
        </p:nvSpPr>
        <p:spPr>
          <a:xfrm>
            <a:off x="2050740" y="3119353"/>
            <a:ext cx="1080120"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67544" y="5229200"/>
            <a:ext cx="8280920" cy="1169551"/>
          </a:xfrm>
          <a:prstGeom prst="rect">
            <a:avLst/>
          </a:prstGeom>
          <a:noFill/>
        </p:spPr>
        <p:txBody>
          <a:bodyPr wrap="square" rtlCol="0">
            <a:spAutoFit/>
          </a:bodyPr>
          <a:lstStyle/>
          <a:p>
            <a:r>
              <a:rPr lang="zh-CN" altLang="en-US" sz="1400" dirty="0">
                <a:latin typeface="微软雅黑" pitchFamily="34" charset="-122"/>
                <a:ea typeface="微软雅黑" pitchFamily="34" charset="-122"/>
              </a:rPr>
              <a:t>这里通过“滤非极限公式”按钮，可以将最后连错小于极限值的非极限公式过滤掉。</a:t>
            </a:r>
            <a:endParaRPr lang="en-US" altLang="zh-CN" sz="1400" dirty="0">
              <a:latin typeface="微软雅黑" pitchFamily="34" charset="-122"/>
              <a:ea typeface="微软雅黑" pitchFamily="34" charset="-122"/>
            </a:endParaRPr>
          </a:p>
          <a:p>
            <a:r>
              <a:rPr lang="zh-CN" altLang="en-US" sz="1400" dirty="0">
                <a:latin typeface="微软雅黑" pitchFamily="34" charset="-122"/>
                <a:ea typeface="微软雅黑" pitchFamily="34" charset="-122"/>
              </a:rPr>
              <a:t>“公式过滤设置”按钮，可以进入公式过滤设置窗口，里面默认的参数都是所有公式的每种参数的范围，如果不修改的话就不能过滤掉任何现有公式，我们可以通过提高一些参数的值，比如加大正确率或者连对最小值减少连错最大值，提高公式的整体参数性能，被过滤的参数序号变灰色，保留的参数序号依然是蓝色</a:t>
            </a:r>
            <a:r>
              <a:rPr lang="zh-CN" altLang="en-US" sz="1400" dirty="0" smtClean="0">
                <a:latin typeface="微软雅黑" pitchFamily="34" charset="-122"/>
                <a:ea typeface="微软雅黑" pitchFamily="34" charset="-122"/>
              </a:rPr>
              <a:t>。</a:t>
            </a:r>
            <a:endParaRPr lang="en-US" altLang="zh-CN" sz="1400"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pic>
        <p:nvPicPr>
          <p:cNvPr id="6" name="图片 5"/>
          <p:cNvPicPr>
            <a:picLocks noChangeAspect="1"/>
          </p:cNvPicPr>
          <p:nvPr/>
        </p:nvPicPr>
        <p:blipFill>
          <a:blip r:embed="rId3"/>
          <a:stretch>
            <a:fillRect/>
          </a:stretch>
        </p:blipFill>
        <p:spPr>
          <a:xfrm>
            <a:off x="536970" y="3169748"/>
            <a:ext cx="1481738" cy="475275"/>
          </a:xfrm>
          <a:prstGeom prst="rect">
            <a:avLst/>
          </a:prstGeom>
        </p:spPr>
      </p:pic>
      <p:pic>
        <p:nvPicPr>
          <p:cNvPr id="3" name="图片 2"/>
          <p:cNvPicPr>
            <a:picLocks noChangeAspect="1"/>
          </p:cNvPicPr>
          <p:nvPr/>
        </p:nvPicPr>
        <p:blipFill>
          <a:blip r:embed="rId4"/>
          <a:stretch>
            <a:fillRect/>
          </a:stretch>
        </p:blipFill>
        <p:spPr>
          <a:xfrm>
            <a:off x="3162892" y="1124744"/>
            <a:ext cx="5729804" cy="4114577"/>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592026" y="1153265"/>
            <a:ext cx="4628046" cy="428956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8" name="日期占位符 4"/>
          <p:cNvSpPr>
            <a:spLocks noGrp="1"/>
          </p:cNvSpPr>
          <p:nvPr>
            <p:ph type="dt" sz="half" idx="10"/>
          </p:nvPr>
        </p:nvSpPr>
        <p:spPr/>
        <p:txBody>
          <a:bodyPr/>
          <a:lstStyle/>
          <a:p>
            <a:fld id="{FFC76062-020E-4C9E-8BAD-1BEF6D0A47A1}" type="datetime1">
              <a:rPr lang="zh-CN" altLang="en-US" smtClean="0"/>
              <a:t>2017/7/11</a:t>
            </a:fld>
            <a:endParaRPr lang="zh-CN" altLang="en-US" dirty="0"/>
          </a:p>
        </p:txBody>
      </p:sp>
      <p:sp>
        <p:nvSpPr>
          <p:cNvPr id="11"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10" name="灯片编号占位符 6"/>
          <p:cNvSpPr>
            <a:spLocks noGrp="1"/>
          </p:cNvSpPr>
          <p:nvPr>
            <p:ph type="sldNum" sz="quarter" idx="12"/>
          </p:nvPr>
        </p:nvSpPr>
        <p:spPr/>
        <p:txBody>
          <a:bodyPr/>
          <a:lstStyle/>
          <a:p>
            <a:fld id="{8BCBA4AD-706B-4F29-A708-3EE000CAA7CA}" type="slidenum">
              <a:rPr lang="zh-CN" altLang="en-US" smtClean="0"/>
              <a:pPr/>
              <a:t>14</a:t>
            </a:fld>
            <a:endParaRPr lang="zh-CN" altLang="en-US" dirty="0"/>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247659"/>
              <a:gd name="adj8" fmla="val -345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835696" y="1556792"/>
            <a:ext cx="3614144" cy="2482760"/>
          </a:xfrm>
          <a:prstGeom prst="rect">
            <a:avLst/>
          </a:prstGeom>
        </p:spPr>
      </p:pic>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p:txBody>
          <a:bodyPr/>
          <a:lstStyle/>
          <a:p>
            <a:fld id="{0F63CEF7-356C-4C73-B4DE-2346877C5581}" type="datetime1">
              <a:rPr lang="zh-CN" altLang="en-US" smtClean="0"/>
              <a:t>2017/7/11</a:t>
            </a:fld>
            <a:endParaRPr lang="zh-CN" altLang="en-US" dirty="0"/>
          </a:p>
        </p:txBody>
      </p:sp>
      <p:sp>
        <p:nvSpPr>
          <p:cNvPr id="15"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14" name="灯片编号占位符 6"/>
          <p:cNvSpPr>
            <a:spLocks noGrp="1"/>
          </p:cNvSpPr>
          <p:nvPr>
            <p:ph type="sldNum" sz="quarter" idx="12"/>
          </p:nvPr>
        </p:nvSpPr>
        <p:spPr/>
        <p:txBody>
          <a:bodyPr/>
          <a:lstStyle/>
          <a:p>
            <a:fld id="{8BCBA4AD-706B-4F29-A708-3EE000CAA7CA}" type="slidenum">
              <a:rPr lang="zh-CN" altLang="en-US" smtClean="0"/>
              <a:pPr/>
              <a:t>15</a:t>
            </a:fld>
            <a:endParaRPr lang="zh-CN" altLang="en-US" dirty="0"/>
          </a:p>
        </p:txBody>
      </p:sp>
      <p:sp>
        <p:nvSpPr>
          <p:cNvPr id="11" name="云形标注 10"/>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9" name="线形标注 2 8"/>
          <p:cNvSpPr/>
          <p:nvPr/>
        </p:nvSpPr>
        <p:spPr>
          <a:xfrm>
            <a:off x="6503876" y="3659233"/>
            <a:ext cx="2232248" cy="2376264"/>
          </a:xfrm>
          <a:prstGeom prst="borderCallout2">
            <a:avLst>
              <a:gd name="adj1" fmla="val -3594"/>
              <a:gd name="adj2" fmla="val 5792"/>
              <a:gd name="adj3" fmla="val -11672"/>
              <a:gd name="adj4" fmla="val -1219"/>
              <a:gd name="adj5" fmla="val -14414"/>
              <a:gd name="adj6" fmla="val -18339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853253" y="1081803"/>
            <a:ext cx="4626713" cy="5316124"/>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p:txBody>
          <a:bodyPr/>
          <a:lstStyle/>
          <a:p>
            <a:fld id="{B0E0A11C-1DBA-48CD-B94F-891F12D2FBCC}" type="datetime1">
              <a:rPr lang="zh-CN" altLang="en-US" smtClean="0"/>
              <a:t>2017/7/11</a:t>
            </a:fld>
            <a:endParaRPr lang="zh-CN" altLang="en-US" dirty="0"/>
          </a:p>
        </p:txBody>
      </p:sp>
      <p:sp>
        <p:nvSpPr>
          <p:cNvPr id="10"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9" name="灯片编号占位符 6"/>
          <p:cNvSpPr>
            <a:spLocks noGrp="1"/>
          </p:cNvSpPr>
          <p:nvPr>
            <p:ph type="sldNum" sz="quarter" idx="12"/>
          </p:nvPr>
        </p:nvSpPr>
        <p:spPr/>
        <p:txBody>
          <a:bodyPr/>
          <a:lstStyle/>
          <a:p>
            <a:fld id="{8BCBA4AD-706B-4F29-A708-3EE000CAA7CA}" type="slidenum">
              <a:rPr lang="zh-CN" altLang="en-US" smtClean="0"/>
              <a:pPr/>
              <a:t>16</a:t>
            </a:fld>
            <a:endParaRPr lang="zh-CN" altLang="en-US" dirty="0"/>
          </a:p>
        </p:txBody>
      </p:sp>
      <p:sp>
        <p:nvSpPr>
          <p:cNvPr id="6" name="线形标注 2 5"/>
          <p:cNvSpPr/>
          <p:nvPr/>
        </p:nvSpPr>
        <p:spPr>
          <a:xfrm>
            <a:off x="6013366" y="1628800"/>
            <a:ext cx="2664296" cy="3456384"/>
          </a:xfrm>
          <a:prstGeom prst="borderCallout2">
            <a:avLst>
              <a:gd name="adj1" fmla="val 18750"/>
              <a:gd name="adj2" fmla="val -8333"/>
              <a:gd name="adj3" fmla="val 18750"/>
              <a:gd name="adj4" fmla="val -16667"/>
              <a:gd name="adj5" fmla="val -12129"/>
              <a:gd name="adj6" fmla="val -19093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691047" y="1196752"/>
            <a:ext cx="4838213" cy="5517962"/>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7" name="日期占位符 4"/>
          <p:cNvSpPr>
            <a:spLocks noGrp="1"/>
          </p:cNvSpPr>
          <p:nvPr>
            <p:ph type="dt" sz="half" idx="10"/>
          </p:nvPr>
        </p:nvSpPr>
        <p:spPr/>
        <p:txBody>
          <a:bodyPr/>
          <a:lstStyle/>
          <a:p>
            <a:fld id="{6506B73C-F156-4374-B17E-682ECE0C3B7F}" type="datetime1">
              <a:rPr lang="zh-CN" altLang="en-US" smtClean="0"/>
              <a:t>2017/7/11</a:t>
            </a:fld>
            <a:endParaRPr lang="zh-CN" altLang="en-US" dirty="0"/>
          </a:p>
        </p:txBody>
      </p:sp>
      <p:sp>
        <p:nvSpPr>
          <p:cNvPr id="10"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9" name="灯片编号占位符 6"/>
          <p:cNvSpPr>
            <a:spLocks noGrp="1"/>
          </p:cNvSpPr>
          <p:nvPr>
            <p:ph type="sldNum" sz="quarter" idx="12"/>
          </p:nvPr>
        </p:nvSpPr>
        <p:spPr/>
        <p:txBody>
          <a:bodyPr/>
          <a:lstStyle/>
          <a:p>
            <a:fld id="{8BCBA4AD-706B-4F29-A708-3EE000CAA7CA}" type="slidenum">
              <a:rPr lang="zh-CN" altLang="en-US" smtClean="0"/>
              <a:pPr/>
              <a:t>17</a:t>
            </a:fld>
            <a:endParaRPr lang="zh-CN" altLang="en-US" dirty="0"/>
          </a:p>
        </p:txBody>
      </p:sp>
      <p:sp>
        <p:nvSpPr>
          <p:cNvPr id="6" name="圆角矩形标注 5"/>
          <p:cNvSpPr/>
          <p:nvPr/>
        </p:nvSpPr>
        <p:spPr>
          <a:xfrm>
            <a:off x="3779912" y="2564904"/>
            <a:ext cx="4176464"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”对应的公式列表中序号为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的公式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zh-CN" altLang="en-US" sz="1400" dirty="0" smtClean="0">
                <a:latin typeface="微软雅黑" pitchFamily="34" charset="-122"/>
                <a:ea typeface="微软雅黑" pitchFamily="34" charset="-122"/>
              </a:rPr>
              <a:t>“</a:t>
            </a:r>
            <a:r>
              <a:rPr lang="en-US" altLang="zh-CN" sz="1400" dirty="0" smtClean="0">
                <a:latin typeface="微软雅黑" pitchFamily="34" charset="-122"/>
                <a:ea typeface="微软雅黑" pitchFamily="34" charset="-122"/>
              </a:rPr>
              <a:t>2017022</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的“公式</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”结果</a:t>
            </a:r>
            <a:r>
              <a:rPr lang="zh-CN" altLang="en-US" sz="1400" dirty="0" smtClean="0">
                <a:latin typeface="微软雅黑" pitchFamily="34" charset="-122"/>
                <a:ea typeface="微软雅黑" pitchFamily="34" charset="-122"/>
              </a:rPr>
              <a:t>“</a:t>
            </a:r>
            <a:r>
              <a:rPr lang="en-US" altLang="zh-CN" sz="1400" dirty="0" smtClean="0">
                <a:latin typeface="微软雅黑" pitchFamily="34" charset="-122"/>
                <a:ea typeface="微软雅黑" pitchFamily="34" charset="-122"/>
              </a:rPr>
              <a:t>15</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背景为蓝色，表示公式列表中</a:t>
            </a:r>
            <a:r>
              <a:rPr lang="zh-CN" altLang="en-US" sz="1400" dirty="0" smtClean="0">
                <a:latin typeface="微软雅黑" pitchFamily="34" charset="-122"/>
                <a:ea typeface="微软雅黑" pitchFamily="34" charset="-122"/>
              </a:rPr>
              <a:t>序号</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2017021</a:t>
            </a:r>
            <a:r>
              <a:rPr lang="zh-CN" altLang="en-US" sz="1400" dirty="0" smtClean="0">
                <a:latin typeface="微软雅黑" pitchFamily="34" charset="-122"/>
                <a:ea typeface="微软雅黑" pitchFamily="34" charset="-122"/>
              </a:rPr>
              <a:t>期算</a:t>
            </a:r>
            <a:r>
              <a:rPr lang="en-US" altLang="zh-CN" sz="1400" dirty="0">
                <a:latin typeface="微软雅黑" pitchFamily="34" charset="-122"/>
                <a:ea typeface="微软雅黑" pitchFamily="34" charset="-122"/>
              </a:rPr>
              <a:t>2017022</a:t>
            </a:r>
            <a:r>
              <a:rPr lang="zh-CN" altLang="en-US" sz="1400" dirty="0" smtClean="0">
                <a:latin typeface="微软雅黑" pitchFamily="34" charset="-122"/>
                <a:ea typeface="微软雅黑" pitchFamily="34" charset="-122"/>
              </a:rPr>
              <a:t>期</a:t>
            </a:r>
            <a:r>
              <a:rPr lang="zh-CN" altLang="en-US" sz="1400" dirty="0" smtClean="0">
                <a:latin typeface="微软雅黑" pitchFamily="34" charset="-122"/>
                <a:ea typeface="微软雅黑" pitchFamily="34" charset="-122"/>
              </a:rPr>
              <a:t>的结果</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15</a:t>
            </a:r>
            <a:r>
              <a:rPr lang="zh-CN" altLang="en-US" sz="1400" dirty="0" smtClean="0">
                <a:latin typeface="微软雅黑" pitchFamily="34" charset="-122"/>
                <a:ea typeface="微软雅黑" pitchFamily="34" charset="-122"/>
              </a:rPr>
              <a:t>，</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2017022</a:t>
            </a:r>
            <a:r>
              <a:rPr lang="zh-CN" altLang="en-US" sz="1400" dirty="0" smtClean="0">
                <a:latin typeface="微软雅黑" pitchFamily="34" charset="-122"/>
                <a:ea typeface="微软雅黑" pitchFamily="34" charset="-122"/>
              </a:rPr>
              <a:t>红球第</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位</a:t>
            </a:r>
            <a:r>
              <a:rPr lang="zh-CN" altLang="en-US" sz="1400" dirty="0" smtClean="0">
                <a:latin typeface="微软雅黑" pitchFamily="34" charset="-122"/>
                <a:ea typeface="微软雅黑" pitchFamily="34" charset="-122"/>
              </a:rPr>
              <a:t>（当前验算</a:t>
            </a:r>
            <a:r>
              <a:rPr lang="zh-CN" altLang="en-US" sz="1400" dirty="0" smtClean="0">
                <a:latin typeface="微软雅黑" pitchFamily="34" charset="-122"/>
                <a:ea typeface="微软雅黑" pitchFamily="34" charset="-122"/>
              </a:rPr>
              <a:t>的红球公式</a:t>
            </a:r>
            <a:r>
              <a:rPr lang="zh-CN" altLang="en-US" sz="1400" dirty="0" smtClean="0">
                <a:latin typeface="微软雅黑" pitchFamily="34" charset="-122"/>
                <a:ea typeface="微软雅黑" pitchFamily="34" charset="-122"/>
              </a:rPr>
              <a:t>）开奖结果正好</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15</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该期正确，故背景为蓝色</a:t>
            </a:r>
            <a:endParaRPr lang="zh-CN" altLang="en-US" sz="1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p:txBody>
          <a:bodyPr/>
          <a:lstStyle/>
          <a:p>
            <a:fld id="{517FF5FA-4459-4DF4-B9C7-1879BC68CC0C}" type="datetime1">
              <a:rPr lang="zh-CN" altLang="en-US" smtClean="0"/>
              <a:t>2017/7/11</a:t>
            </a:fld>
            <a:endParaRPr lang="zh-CN" altLang="en-US" dirty="0"/>
          </a:p>
        </p:txBody>
      </p:sp>
      <p:sp>
        <p:nvSpPr>
          <p:cNvPr id="14"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13" name="灯片编号占位符 6"/>
          <p:cNvSpPr>
            <a:spLocks noGrp="1"/>
          </p:cNvSpPr>
          <p:nvPr>
            <p:ph type="sldNum" sz="quarter" idx="12"/>
          </p:nvPr>
        </p:nvSpPr>
        <p:spPr/>
        <p:txBody>
          <a:bodyPr/>
          <a:lstStyle/>
          <a:p>
            <a:fld id="{8BCBA4AD-706B-4F29-A708-3EE000CAA7CA}" type="slidenum">
              <a:rPr lang="zh-CN" altLang="en-US" smtClean="0"/>
              <a:pPr/>
              <a:t>18</a:t>
            </a:fld>
            <a:endParaRPr lang="zh-CN" altLang="en-US" dirty="0"/>
          </a:p>
        </p:txBody>
      </p:sp>
      <p:sp>
        <p:nvSpPr>
          <p:cNvPr id="11" name="TextBox 10"/>
          <p:cNvSpPr txBox="1"/>
          <p:nvPr/>
        </p:nvSpPr>
        <p:spPr>
          <a:xfrm>
            <a:off x="6525636" y="1410039"/>
            <a:ext cx="2520279" cy="5155257"/>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第二步：点“滤非极限公式”按钮，过滤掉未达到极限的</a:t>
            </a:r>
            <a:r>
              <a:rPr lang="zh-CN" altLang="en-US" sz="1200" dirty="0" smtClean="0">
                <a:latin typeface="微软雅黑" pitchFamily="34" charset="-122"/>
                <a:ea typeface="微软雅黑" pitchFamily="34" charset="-122"/>
              </a:rPr>
              <a:t>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第三步</a:t>
            </a:r>
            <a:r>
              <a:rPr lang="zh-CN" altLang="en-US" sz="1200" dirty="0" smtClean="0">
                <a:latin typeface="微软雅黑" pitchFamily="34" charset="-122"/>
                <a:ea typeface="微软雅黑" pitchFamily="34" charset="-122"/>
              </a:rPr>
              <a:t>：搜索公式（每天开奖前都搜索公式兵更新后今天都用该次所搜索的公式），可以按照默认设置搜索，也可以使用右边的公式搜索模版；对于搜索出来最终的公式，停止后点“公式</a:t>
            </a:r>
            <a:r>
              <a:rPr lang="zh-CN" altLang="en-US" sz="1200" dirty="0">
                <a:latin typeface="微软雅黑" pitchFamily="34" charset="-122"/>
                <a:ea typeface="微软雅黑" pitchFamily="34" charset="-122"/>
              </a:rPr>
              <a:t>追加到数据库”按钮；</a:t>
            </a:r>
            <a:endParaRPr lang="en-US" altLang="zh-CN" sz="1200" dirty="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第四步：</a:t>
            </a:r>
            <a:r>
              <a:rPr lang="zh-CN" altLang="en-US" sz="1200" dirty="0" smtClean="0">
                <a:latin typeface="微软雅黑" pitchFamily="34" charset="-122"/>
                <a:ea typeface="微软雅黑" pitchFamily="34" charset="-122"/>
              </a:rPr>
              <a:t>选择玩</a:t>
            </a:r>
            <a:r>
              <a:rPr lang="zh-CN" altLang="en-US" sz="1200" smtClean="0">
                <a:latin typeface="微软雅黑" pitchFamily="34" charset="-122"/>
                <a:ea typeface="微软雅黑" pitchFamily="34" charset="-122"/>
              </a:rPr>
              <a:t>法</a:t>
            </a:r>
            <a:r>
              <a:rPr lang="zh-CN" altLang="en-US" sz="1200" smtClean="0">
                <a:latin typeface="微软雅黑" pitchFamily="34" charset="-122"/>
                <a:ea typeface="微软雅黑" pitchFamily="34" charset="-122"/>
              </a:rPr>
              <a:t>（红球、蓝球或者红蓝）</a:t>
            </a:r>
            <a:r>
              <a:rPr lang="zh-CN" altLang="en-US"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“最优公式法</a:t>
            </a:r>
            <a:r>
              <a:rPr lang="zh-CN" altLang="en-US" sz="1200" dirty="0" smtClean="0">
                <a:latin typeface="微软雅黑" pitchFamily="34" charset="-122"/>
                <a:ea typeface="微软雅黑" pitchFamily="34" charset="-122"/>
              </a:rPr>
              <a:t>（默认），设置保留号码个数，然后</a:t>
            </a:r>
            <a:r>
              <a:rPr lang="zh-CN" altLang="en-US" sz="1200" dirty="0">
                <a:latin typeface="微软雅黑" pitchFamily="34" charset="-122"/>
                <a:ea typeface="微软雅黑" pitchFamily="34" charset="-122"/>
              </a:rPr>
              <a:t>点“计算公式”按钮；</a:t>
            </a:r>
            <a:endParaRPr lang="en-US" altLang="zh-CN" sz="1200" dirty="0">
              <a:latin typeface="微软雅黑" pitchFamily="34" charset="-122"/>
              <a:ea typeface="微软雅黑" pitchFamily="34" charset="-122"/>
            </a:endParaRPr>
          </a:p>
          <a:p>
            <a:pPr>
              <a:lnSpc>
                <a:spcPct val="150000"/>
              </a:lnSpc>
              <a:spcBef>
                <a:spcPts val="600"/>
              </a:spcBef>
              <a:buFont typeface="Arial" pitchFamily="34" charset="0"/>
              <a:buChar char="•"/>
            </a:pPr>
            <a:r>
              <a:rPr lang="zh-CN" altLang="en-US" sz="1200" dirty="0">
                <a:latin typeface="微软雅黑" pitchFamily="34" charset="-122"/>
                <a:ea typeface="微软雅黑" pitchFamily="34" charset="-122"/>
              </a:rPr>
              <a:t>第五步</a:t>
            </a:r>
            <a:r>
              <a:rPr lang="zh-CN" altLang="en-US" sz="1200" dirty="0" smtClean="0">
                <a:latin typeface="微软雅黑" pitchFamily="34" charset="-122"/>
                <a:ea typeface="微软雅黑" pitchFamily="34" charset="-122"/>
              </a:rPr>
              <a:t>：设置保留个数，点确定在</a:t>
            </a:r>
            <a:r>
              <a:rPr lang="zh-CN" altLang="en-US" sz="1200" dirty="0">
                <a:latin typeface="微软雅黑" pitchFamily="34" charset="-122"/>
                <a:ea typeface="微软雅黑" pitchFamily="34" charset="-122"/>
              </a:rPr>
              <a:t>弹出结果列表里面</a:t>
            </a:r>
            <a:r>
              <a:rPr lang="zh-CN" altLang="en-US" sz="1200" dirty="0" smtClean="0">
                <a:latin typeface="微软雅黑" pitchFamily="34" charset="-122"/>
                <a:ea typeface="微软雅黑" pitchFamily="34" charset="-122"/>
              </a:rPr>
              <a:t>，前面显示“保留”的即为最终结果。</a:t>
            </a:r>
            <a:endParaRPr lang="zh-CN" altLang="en-US" sz="1200" dirty="0">
              <a:latin typeface="微软雅黑" pitchFamily="34" charset="-122"/>
              <a:ea typeface="微软雅黑" pitchFamily="34" charset="-122"/>
            </a:endParaRPr>
          </a:p>
        </p:txBody>
      </p:sp>
      <p:pic>
        <p:nvPicPr>
          <p:cNvPr id="717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81" y="2265896"/>
            <a:ext cx="876506" cy="398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下箭头 28"/>
          <p:cNvSpPr/>
          <p:nvPr/>
        </p:nvSpPr>
        <p:spPr>
          <a:xfrm>
            <a:off x="590611" y="4202221"/>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左箭头 32"/>
          <p:cNvSpPr/>
          <p:nvPr/>
        </p:nvSpPr>
        <p:spPr>
          <a:xfrm>
            <a:off x="947022" y="2352850"/>
            <a:ext cx="195920" cy="2602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3371878" y="5023428"/>
            <a:ext cx="501933"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下箭头 22"/>
          <p:cNvSpPr/>
          <p:nvPr/>
        </p:nvSpPr>
        <p:spPr>
          <a:xfrm>
            <a:off x="317752" y="2678987"/>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左箭头 16"/>
          <p:cNvSpPr/>
          <p:nvPr/>
        </p:nvSpPr>
        <p:spPr>
          <a:xfrm>
            <a:off x="3360079" y="2445660"/>
            <a:ext cx="659832" cy="2484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标注 8"/>
          <p:cNvSpPr/>
          <p:nvPr/>
        </p:nvSpPr>
        <p:spPr>
          <a:xfrm>
            <a:off x="3920456" y="3757130"/>
            <a:ext cx="2603398" cy="259922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dirty="0" smtClean="0">
                <a:latin typeface="微软雅黑 Light" panose="020B0502040204020203" pitchFamily="34" charset="-122"/>
                <a:ea typeface="微软雅黑 Light" panose="020B0502040204020203" pitchFamily="34" charset="-122"/>
              </a:rPr>
              <a:t>1</a:t>
            </a:r>
            <a:r>
              <a:rPr lang="zh-CN" altLang="en-US" sz="1400" dirty="0" smtClean="0">
                <a:latin typeface="微软雅黑 Light" panose="020B0502040204020203" pitchFamily="34" charset="-122"/>
                <a:ea typeface="微软雅黑 Light" panose="020B0502040204020203" pitchFamily="34" charset="-122"/>
              </a:rPr>
              <a:t>）当前采用最优公式法，将公式排序后用最好的公式去计算，直到生成的号码满足所设置的要求，结果直接在列表显示；</a:t>
            </a:r>
            <a:endParaRPr lang="en-US" altLang="zh-CN" sz="1400" dirty="0" smtClean="0">
              <a:latin typeface="微软雅黑 Light" panose="020B0502040204020203" pitchFamily="34" charset="-122"/>
              <a:ea typeface="微软雅黑 Light" panose="020B0502040204020203" pitchFamily="34" charset="-122"/>
            </a:endParaRPr>
          </a:p>
          <a:p>
            <a:r>
              <a:rPr lang="en-US" altLang="zh-CN" sz="1400" dirty="0" smtClean="0">
                <a:latin typeface="微软雅黑 Light" panose="020B0502040204020203" pitchFamily="34" charset="-122"/>
                <a:ea typeface="微软雅黑 Light" panose="020B0502040204020203" pitchFamily="34" charset="-122"/>
              </a:rPr>
              <a:t>2</a:t>
            </a:r>
            <a:r>
              <a:rPr lang="zh-CN" altLang="en-US" sz="1400" dirty="0" smtClean="0">
                <a:latin typeface="微软雅黑 Light" panose="020B0502040204020203" pitchFamily="34" charset="-122"/>
                <a:ea typeface="微软雅黑 Light" panose="020B0502040204020203" pitchFamily="34" charset="-122"/>
              </a:rPr>
              <a:t>）如果采用“计算选中公式”，那么所有公式参与计算，计算得出的保留结果全部显示，并按照保留次数从大到小排序，我们选择排序在前面即保留次数多的号码作为结果。</a:t>
            </a:r>
            <a:endParaRPr lang="zh-CN" altLang="en-US" sz="1400" dirty="0">
              <a:latin typeface="微软雅黑 Light" panose="020B0502040204020203" pitchFamily="34" charset="-122"/>
              <a:ea typeface="微软雅黑 Light" panose="020B0502040204020203" pitchFamily="34" charset="-122"/>
            </a:endParaRPr>
          </a:p>
        </p:txBody>
      </p:sp>
      <p:sp>
        <p:nvSpPr>
          <p:cNvPr id="30" name="下箭头 29"/>
          <p:cNvSpPr/>
          <p:nvPr/>
        </p:nvSpPr>
        <p:spPr>
          <a:xfrm>
            <a:off x="2685176" y="2827222"/>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3"/>
          <a:stretch>
            <a:fillRect/>
          </a:stretch>
        </p:blipFill>
        <p:spPr>
          <a:xfrm>
            <a:off x="1142942" y="2121850"/>
            <a:ext cx="1076190" cy="647619"/>
          </a:xfrm>
          <a:prstGeom prst="rect">
            <a:avLst/>
          </a:prstGeom>
        </p:spPr>
      </p:pic>
      <p:pic>
        <p:nvPicPr>
          <p:cNvPr id="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109" y="1578025"/>
            <a:ext cx="790575"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右箭头 27"/>
          <p:cNvSpPr/>
          <p:nvPr/>
        </p:nvSpPr>
        <p:spPr>
          <a:xfrm>
            <a:off x="2391357" y="1662819"/>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右箭头 31"/>
          <p:cNvSpPr/>
          <p:nvPr/>
        </p:nvSpPr>
        <p:spPr>
          <a:xfrm>
            <a:off x="3634386" y="1677545"/>
            <a:ext cx="431761" cy="416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5" name="图片 34"/>
          <p:cNvPicPr>
            <a:picLocks noChangeAspect="1"/>
          </p:cNvPicPr>
          <p:nvPr/>
        </p:nvPicPr>
        <p:blipFill>
          <a:blip r:embed="rId5"/>
          <a:stretch>
            <a:fillRect/>
          </a:stretch>
        </p:blipFill>
        <p:spPr>
          <a:xfrm>
            <a:off x="1302229" y="1637665"/>
            <a:ext cx="1160188" cy="360447"/>
          </a:xfrm>
          <a:prstGeom prst="rect">
            <a:avLst/>
          </a:prstGeom>
        </p:spPr>
      </p:pic>
      <p:pic>
        <p:nvPicPr>
          <p:cNvPr id="36" name="图片 35"/>
          <p:cNvPicPr>
            <a:picLocks noChangeAspect="1"/>
          </p:cNvPicPr>
          <p:nvPr/>
        </p:nvPicPr>
        <p:blipFill>
          <a:blip r:embed="rId6"/>
          <a:stretch>
            <a:fillRect/>
          </a:stretch>
        </p:blipFill>
        <p:spPr>
          <a:xfrm>
            <a:off x="2794419" y="1301867"/>
            <a:ext cx="876639" cy="994397"/>
          </a:xfrm>
          <a:prstGeom prst="rect">
            <a:avLst/>
          </a:prstGeom>
        </p:spPr>
      </p:pic>
      <p:sp>
        <p:nvSpPr>
          <p:cNvPr id="37" name="右箭头 36"/>
          <p:cNvSpPr/>
          <p:nvPr/>
        </p:nvSpPr>
        <p:spPr>
          <a:xfrm>
            <a:off x="907140" y="1677545"/>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7"/>
          <a:stretch>
            <a:fillRect/>
          </a:stretch>
        </p:blipFill>
        <p:spPr>
          <a:xfrm>
            <a:off x="2402630" y="2339742"/>
            <a:ext cx="946944" cy="432554"/>
          </a:xfrm>
          <a:prstGeom prst="rect">
            <a:avLst/>
          </a:prstGeom>
        </p:spPr>
      </p:pic>
      <p:pic>
        <p:nvPicPr>
          <p:cNvPr id="19" name="图片 18"/>
          <p:cNvPicPr>
            <a:picLocks noChangeAspect="1"/>
          </p:cNvPicPr>
          <p:nvPr/>
        </p:nvPicPr>
        <p:blipFill>
          <a:blip r:embed="rId8"/>
          <a:stretch>
            <a:fillRect/>
          </a:stretch>
        </p:blipFill>
        <p:spPr>
          <a:xfrm>
            <a:off x="80582" y="2903813"/>
            <a:ext cx="1793628" cy="1241442"/>
          </a:xfrm>
          <a:prstGeom prst="rect">
            <a:avLst/>
          </a:prstGeom>
        </p:spPr>
      </p:pic>
      <p:sp>
        <p:nvSpPr>
          <p:cNvPr id="21" name="上箭头 20"/>
          <p:cNvSpPr/>
          <p:nvPr/>
        </p:nvSpPr>
        <p:spPr>
          <a:xfrm>
            <a:off x="2051720" y="2769469"/>
            <a:ext cx="167412" cy="2547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9"/>
          <a:stretch>
            <a:fillRect/>
          </a:stretch>
        </p:blipFill>
        <p:spPr>
          <a:xfrm>
            <a:off x="4092983" y="1231213"/>
            <a:ext cx="2386417" cy="2424351"/>
          </a:xfrm>
          <a:prstGeom prst="rect">
            <a:avLst/>
          </a:prstGeom>
        </p:spPr>
      </p:pic>
      <p:pic>
        <p:nvPicPr>
          <p:cNvPr id="4" name="图片 3"/>
          <p:cNvPicPr>
            <a:picLocks noChangeAspect="1"/>
          </p:cNvPicPr>
          <p:nvPr/>
        </p:nvPicPr>
        <p:blipFill>
          <a:blip r:embed="rId10"/>
          <a:stretch>
            <a:fillRect/>
          </a:stretch>
        </p:blipFill>
        <p:spPr>
          <a:xfrm>
            <a:off x="1901046" y="3039678"/>
            <a:ext cx="2151093" cy="386635"/>
          </a:xfrm>
          <a:prstGeom prst="rect">
            <a:avLst/>
          </a:prstGeom>
        </p:spPr>
      </p:pic>
      <p:pic>
        <p:nvPicPr>
          <p:cNvPr id="5" name="图片 4"/>
          <p:cNvPicPr>
            <a:picLocks noChangeAspect="1"/>
          </p:cNvPicPr>
          <p:nvPr/>
        </p:nvPicPr>
        <p:blipFill>
          <a:blip r:embed="rId11"/>
          <a:stretch>
            <a:fillRect/>
          </a:stretch>
        </p:blipFill>
        <p:spPr>
          <a:xfrm>
            <a:off x="43943" y="4417698"/>
            <a:ext cx="3299404" cy="202512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11" name="日期占位符 4"/>
          <p:cNvSpPr>
            <a:spLocks noGrp="1"/>
          </p:cNvSpPr>
          <p:nvPr>
            <p:ph type="dt" sz="half" idx="10"/>
          </p:nvPr>
        </p:nvSpPr>
        <p:spPr/>
        <p:txBody>
          <a:bodyPr/>
          <a:lstStyle/>
          <a:p>
            <a:fld id="{6960ACB6-29B9-4DE0-B6C5-55A78527F5E9}" type="datetime1">
              <a:rPr lang="zh-CN" altLang="en-US" smtClean="0"/>
              <a:t>2017/7/11</a:t>
            </a:fld>
            <a:endParaRPr lang="zh-CN" altLang="en-US" dirty="0"/>
          </a:p>
        </p:txBody>
      </p:sp>
      <p:sp>
        <p:nvSpPr>
          <p:cNvPr id="14"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13" name="灯片编号占位符 6"/>
          <p:cNvSpPr>
            <a:spLocks noGrp="1"/>
          </p:cNvSpPr>
          <p:nvPr>
            <p:ph type="sldNum" sz="quarter" idx="12"/>
          </p:nvPr>
        </p:nvSpPr>
        <p:spPr/>
        <p:txBody>
          <a:bodyPr/>
          <a:lstStyle/>
          <a:p>
            <a:fld id="{8BCBA4AD-706B-4F29-A708-3EE000CAA7CA}" type="slidenum">
              <a:rPr lang="zh-CN" altLang="en-US" smtClean="0"/>
              <a:pPr/>
              <a:t>2</a:t>
            </a:fld>
            <a:endParaRPr lang="zh-CN" altLang="en-US" dirty="0"/>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p:txBody>
          <a:bodyPr/>
          <a:lstStyle/>
          <a:p>
            <a:fld id="{84B4ABFF-4C72-4246-B473-0F8DE6DDF7BA}" type="datetime1">
              <a:rPr lang="zh-CN" altLang="en-US" smtClean="0"/>
              <a:t>2017/7/11</a:t>
            </a:fld>
            <a:endParaRPr lang="zh-CN" altLang="en-US" dirty="0"/>
          </a:p>
        </p:txBody>
      </p:sp>
      <p:sp>
        <p:nvSpPr>
          <p:cNvPr id="7" name="页脚占位符 5"/>
          <p:cNvSpPr>
            <a:spLocks noGrp="1"/>
          </p:cNvSpPr>
          <p:nvPr>
            <p:ph type="ftr" sz="quarter" idx="11"/>
          </p:nvPr>
        </p:nvSpPr>
        <p:spPr/>
        <p:txBody>
          <a:bodyPr/>
          <a:lstStyle/>
          <a:p>
            <a:r>
              <a:rPr lang="zh-CN" altLang="en-US" dirty="0" smtClean="0"/>
              <a:t>双色球极限公式精算师</a:t>
            </a:r>
            <a:endParaRPr lang="zh-CN" altLang="en-US" dirty="0"/>
          </a:p>
        </p:txBody>
      </p:sp>
      <p:sp>
        <p:nvSpPr>
          <p:cNvPr id="6" name="灯片编号占位符 6"/>
          <p:cNvSpPr>
            <a:spLocks noGrp="1"/>
          </p:cNvSpPr>
          <p:nvPr>
            <p:ph type="sldNum" sz="quarter" idx="12"/>
          </p:nvPr>
        </p:nvSpPr>
        <p:spPr/>
        <p:txBody>
          <a:bodyPr/>
          <a:lstStyle/>
          <a:p>
            <a:fld id="{8BCBA4AD-706B-4F29-A708-3EE000CAA7CA}" type="slidenum">
              <a:rPr lang="zh-CN" altLang="en-US" smtClean="0"/>
              <a:pPr/>
              <a:t>3</a:t>
            </a:fld>
            <a:endParaRPr lang="zh-CN" altLang="en-US" dirty="0"/>
          </a:p>
        </p:txBody>
      </p:sp>
      <p:pic>
        <p:nvPicPr>
          <p:cNvPr id="5" name="图片 4"/>
          <p:cNvPicPr>
            <a:picLocks noChangeAspect="1"/>
          </p:cNvPicPr>
          <p:nvPr/>
        </p:nvPicPr>
        <p:blipFill>
          <a:blip r:embed="rId3"/>
          <a:stretch>
            <a:fillRect/>
          </a:stretch>
        </p:blipFill>
        <p:spPr>
          <a:xfrm>
            <a:off x="899592" y="1988840"/>
            <a:ext cx="7504434" cy="266429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17" name="日期占位符 4"/>
          <p:cNvSpPr>
            <a:spLocks noGrp="1"/>
          </p:cNvSpPr>
          <p:nvPr>
            <p:ph type="dt" sz="half" idx="10"/>
          </p:nvPr>
        </p:nvSpPr>
        <p:spPr/>
        <p:txBody>
          <a:bodyPr/>
          <a:lstStyle/>
          <a:p>
            <a:fld id="{83DE7567-85B2-4B49-A117-E34A771750A0}" type="datetime1">
              <a:rPr lang="zh-CN" altLang="en-US" smtClean="0"/>
              <a:t>2017/7/11</a:t>
            </a:fld>
            <a:endParaRPr lang="zh-CN" altLang="en-US" dirty="0"/>
          </a:p>
        </p:txBody>
      </p:sp>
      <p:sp>
        <p:nvSpPr>
          <p:cNvPr id="23"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21" name="灯片编号占位符 6"/>
          <p:cNvSpPr>
            <a:spLocks noGrp="1"/>
          </p:cNvSpPr>
          <p:nvPr>
            <p:ph type="sldNum" sz="quarter" idx="12"/>
          </p:nvPr>
        </p:nvSpPr>
        <p:spPr/>
        <p:txBody>
          <a:bodyPr/>
          <a:lstStyle/>
          <a:p>
            <a:fld id="{8BCBA4AD-706B-4F29-A708-3EE000CAA7CA}" type="slidenum">
              <a:rPr lang="zh-CN" altLang="en-US" smtClean="0"/>
              <a:pPr/>
              <a:t>4</a:t>
            </a:fld>
            <a:endParaRPr lang="zh-CN" altLang="en-US" dirty="0"/>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183" y="4425501"/>
            <a:ext cx="1199993" cy="951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图片 3"/>
          <p:cNvPicPr>
            <a:picLocks noChangeAspect="1"/>
          </p:cNvPicPr>
          <p:nvPr/>
        </p:nvPicPr>
        <p:blipFill>
          <a:blip r:embed="rId3"/>
          <a:stretch>
            <a:fillRect/>
          </a:stretch>
        </p:blipFill>
        <p:spPr>
          <a:xfrm>
            <a:off x="2932735" y="2387443"/>
            <a:ext cx="5852712" cy="89754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6067547" y="4145632"/>
            <a:ext cx="2589819" cy="2630987"/>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3" cstate="print"/>
          <a:srcRect/>
          <a:stretch>
            <a:fillRect/>
          </a:stretch>
        </p:blipFill>
        <p:spPr bwMode="auto">
          <a:xfrm>
            <a:off x="4211960" y="1737096"/>
            <a:ext cx="3960440" cy="521918"/>
          </a:xfrm>
          <a:prstGeom prst="rect">
            <a:avLst/>
          </a:prstGeom>
          <a:noFill/>
          <a:ln w="9525">
            <a:noFill/>
            <a:miter lim="800000"/>
            <a:headEnd/>
            <a:tailEnd/>
          </a:ln>
        </p:spPr>
      </p:pic>
      <p:sp>
        <p:nvSpPr>
          <p:cNvPr id="19" name="日期占位符 4"/>
          <p:cNvSpPr>
            <a:spLocks noGrp="1"/>
          </p:cNvSpPr>
          <p:nvPr>
            <p:ph type="dt" sz="half" idx="10"/>
          </p:nvPr>
        </p:nvSpPr>
        <p:spPr/>
        <p:txBody>
          <a:bodyPr/>
          <a:lstStyle/>
          <a:p>
            <a:fld id="{5576B3EC-DAE9-46EC-9482-27804CB5C5AD}" type="datetime1">
              <a:rPr lang="zh-CN" altLang="en-US" smtClean="0"/>
              <a:t>2017/7/11</a:t>
            </a:fld>
            <a:endParaRPr lang="zh-CN" altLang="en-US" dirty="0"/>
          </a:p>
        </p:txBody>
      </p:sp>
      <p:sp>
        <p:nvSpPr>
          <p:cNvPr id="23"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22" name="灯片编号占位符 6"/>
          <p:cNvSpPr>
            <a:spLocks noGrp="1"/>
          </p:cNvSpPr>
          <p:nvPr>
            <p:ph type="sldNum" sz="quarter" idx="12"/>
          </p:nvPr>
        </p:nvSpPr>
        <p:spPr/>
        <p:txBody>
          <a:bodyPr/>
          <a:lstStyle/>
          <a:p>
            <a:fld id="{8BCBA4AD-706B-4F29-A708-3EE000CAA7CA}" type="slidenum">
              <a:rPr lang="zh-CN" altLang="en-US" smtClean="0"/>
              <a:pPr/>
              <a:t>5</a:t>
            </a:fld>
            <a:endParaRPr lang="zh-CN" altLang="en-US" dirty="0"/>
          </a:p>
        </p:txBody>
      </p:sp>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043608" y="1052736"/>
            <a:ext cx="652961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a:t>
            </a:r>
            <a:r>
              <a:rPr lang="zh-CN" altLang="en-US" sz="1200" dirty="0" smtClean="0">
                <a:latin typeface="微软雅黑" pitchFamily="34" charset="-122"/>
                <a:ea typeface="微软雅黑" pitchFamily="34" charset="-122"/>
              </a:rPr>
              <a:t>球生</a:t>
            </a:r>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红一大小</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红一立方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红二</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红六码个位</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蓝球大小</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红球小数和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红二平方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红球和个位</a:t>
            </a:r>
            <a:r>
              <a:rPr lang="en-US" altLang="zh-CN" sz="1200" dirty="0">
                <a:latin typeface="微软雅黑" pitchFamily="34" charset="-122"/>
                <a:ea typeface="微软雅黑" pitchFamily="34" charset="-122"/>
              </a:rPr>
              <a:t>+0</a:t>
            </a:r>
          </a:p>
          <a:p>
            <a:r>
              <a:rPr lang="zh-CN" altLang="en-US" sz="1200" dirty="0">
                <a:latin typeface="微软雅黑" pitchFamily="34" charset="-122"/>
                <a:ea typeface="微软雅黑" pitchFamily="34" charset="-122"/>
              </a:rPr>
              <a:t>红一大小</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红一立方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红二</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红六码个位</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蓝球大小</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红球小数和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红二平方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红球和个位</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smtClean="0">
                <a:latin typeface="微软雅黑" pitchFamily="34" charset="-122"/>
                <a:ea typeface="微软雅黑" pitchFamily="34" charset="-122"/>
              </a:rPr>
              <a:t>生红</a:t>
            </a:r>
            <a:r>
              <a:rPr lang="zh-CN" altLang="en-US" sz="1200" dirty="0">
                <a:latin typeface="微软雅黑" pitchFamily="34" charset="-122"/>
                <a:ea typeface="微软雅黑" pitchFamily="34" charset="-122"/>
              </a:rPr>
              <a:t>球</a:t>
            </a:r>
            <a:endParaRPr lang="zh-CN" altLang="zh-CN" sz="1200" dirty="0">
              <a:latin typeface="微软雅黑" pitchFamily="34" charset="-122"/>
              <a:ea typeface="微软雅黑" pitchFamily="34" charset="-122"/>
            </a:endParaRPr>
          </a:p>
        </p:txBody>
      </p:sp>
      <p:sp>
        <p:nvSpPr>
          <p:cNvPr id="17" name="圆角矩形标注 16"/>
          <p:cNvSpPr/>
          <p:nvPr/>
        </p:nvSpPr>
        <p:spPr>
          <a:xfrm>
            <a:off x="7668344" y="1052736"/>
            <a:ext cx="1314865" cy="8561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4970616" y="5102629"/>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87294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9510" y="3457916"/>
            <a:ext cx="1201372" cy="44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0099" y="4797152"/>
            <a:ext cx="1065751" cy="1034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圆角矩形标注 9"/>
          <p:cNvSpPr/>
          <p:nvPr/>
        </p:nvSpPr>
        <p:spPr>
          <a:xfrm>
            <a:off x="1331640" y="2245973"/>
            <a:ext cx="7392497" cy="1060442"/>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a:t>读取文本文档</a:t>
            </a:r>
            <a:r>
              <a:rPr lang="en-US" altLang="zh-CN" sz="1200" dirty="0"/>
              <a:t>(.txt)</a:t>
            </a:r>
            <a:r>
              <a:rPr lang="zh-CN" altLang="en-US" sz="1200" dirty="0"/>
              <a:t>中的公式，支持中文公式</a:t>
            </a:r>
            <a:r>
              <a:rPr lang="zh-CN" altLang="zh-CN" sz="1200" dirty="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a:t>
            </a:r>
            <a:r>
              <a:rPr lang="zh-CN" altLang="en-US" sz="1200" dirty="0" smtClean="0">
                <a:latin typeface="微软雅黑" pitchFamily="34" charset="-122"/>
                <a:ea typeface="微软雅黑" pitchFamily="34" charset="-122"/>
              </a:rPr>
              <a:t>球生</a:t>
            </a:r>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红一大小</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红一立方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红二</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红六码个位</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蓝球大小</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红球小数和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红二平方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红球和个位</a:t>
            </a:r>
            <a:r>
              <a:rPr lang="en-US" altLang="zh-CN" sz="1200" dirty="0">
                <a:latin typeface="微软雅黑" pitchFamily="34" charset="-122"/>
                <a:ea typeface="微软雅黑" pitchFamily="34" charset="-122"/>
              </a:rPr>
              <a:t>+0</a:t>
            </a:r>
          </a:p>
          <a:p>
            <a:r>
              <a:rPr lang="zh-CN" altLang="en-US" sz="1200" dirty="0">
                <a:latin typeface="微软雅黑" pitchFamily="34" charset="-122"/>
                <a:ea typeface="微软雅黑" pitchFamily="34" charset="-122"/>
              </a:rPr>
              <a:t>红一大小</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红一立方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红二</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红六码个位</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蓝球大小</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红球小数和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红二平方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红球和个位</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smtClean="0">
                <a:latin typeface="微软雅黑" pitchFamily="34" charset="-122"/>
                <a:ea typeface="微软雅黑" pitchFamily="34" charset="-122"/>
              </a:rPr>
              <a:t>生红</a:t>
            </a:r>
            <a:r>
              <a:rPr lang="zh-CN" altLang="en-US" sz="1200" dirty="0">
                <a:latin typeface="微软雅黑" pitchFamily="34" charset="-122"/>
                <a:ea typeface="微软雅黑" pitchFamily="34" charset="-122"/>
              </a:rPr>
              <a:t>球</a:t>
            </a:r>
            <a:endParaRPr lang="zh-CN" altLang="zh-CN" sz="1200"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选中相应的公式文本文件（</a:t>
            </a:r>
            <a:r>
              <a:rPr lang="en-US" altLang="zh-CN" sz="1200" dirty="0">
                <a:latin typeface="微软雅黑" pitchFamily="34" charset="-122"/>
                <a:ea typeface="微软雅黑" pitchFamily="34" charset="-122"/>
              </a:rPr>
              <a:t>.txt</a:t>
            </a:r>
            <a:r>
              <a:rPr lang="zh-CN" altLang="en-US" sz="1200" dirty="0">
                <a:latin typeface="微软雅黑" pitchFamily="34" charset="-122"/>
                <a:ea typeface="微软雅黑" pitchFamily="34" charset="-122"/>
              </a:rPr>
              <a:t>），然后点确定即可</a:t>
            </a:r>
            <a:endParaRPr lang="zh-CN" altLang="en-US" sz="1200" dirty="0"/>
          </a:p>
        </p:txBody>
      </p:sp>
      <p:pic>
        <p:nvPicPr>
          <p:cNvPr id="2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17452" y="3340210"/>
            <a:ext cx="3012057" cy="805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545716" y="1412776"/>
            <a:ext cx="4741686" cy="481705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p:txBody>
          <a:bodyPr/>
          <a:lstStyle/>
          <a:p>
            <a:fld id="{A7F5347C-0D27-49E1-AAEE-3D949628B74A}" type="datetime1">
              <a:rPr lang="zh-CN" altLang="en-US" smtClean="0"/>
              <a:t>2017/7/11</a:t>
            </a:fld>
            <a:endParaRPr lang="zh-CN" altLang="en-US" dirty="0"/>
          </a:p>
        </p:txBody>
      </p:sp>
      <p:sp>
        <p:nvSpPr>
          <p:cNvPr id="15"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14" name="灯片编号占位符 6"/>
          <p:cNvSpPr>
            <a:spLocks noGrp="1"/>
          </p:cNvSpPr>
          <p:nvPr>
            <p:ph type="sldNum" sz="quarter" idx="12"/>
          </p:nvPr>
        </p:nvSpPr>
        <p:spPr/>
        <p:txBody>
          <a:bodyPr/>
          <a:lstStyle/>
          <a:p>
            <a:fld id="{8BCBA4AD-706B-4F29-A708-3EE000CAA7CA}" type="slidenum">
              <a:rPr lang="zh-CN" altLang="en-US" smtClean="0"/>
              <a:pPr/>
              <a:t>6</a:t>
            </a:fld>
            <a:endParaRPr lang="zh-CN" altLang="en-US" dirty="0"/>
          </a:p>
        </p:txBody>
      </p:sp>
      <p:cxnSp>
        <p:nvCxnSpPr>
          <p:cNvPr id="12" name="直接连接符 11"/>
          <p:cNvCxnSpPr>
            <a:stCxn id="9" idx="3"/>
          </p:cNvCxnSpPr>
          <p:nvPr/>
        </p:nvCxnSpPr>
        <p:spPr>
          <a:xfrm flipV="1">
            <a:off x="4067945" y="2302288"/>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“公式种类选择”：包括“前区”、“后区”、“前后”等</a:t>
            </a:r>
            <a:r>
              <a:rPr lang="en-US" altLang="zh-CN" sz="1400" dirty="0" smtClean="0">
                <a:solidFill>
                  <a:srgbClr val="FF0000"/>
                </a:solidFill>
                <a:latin typeface="微软雅黑" pitchFamily="34" charset="-122"/>
                <a:ea typeface="微软雅黑" pitchFamily="34" charset="-122"/>
              </a:rPr>
              <a:t>3</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7" y="2446304"/>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55577" y="1688930"/>
            <a:ext cx="3312368"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545716" y="1412776"/>
            <a:ext cx="4741686" cy="481705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p:txBody>
          <a:bodyPr/>
          <a:lstStyle/>
          <a:p>
            <a:fld id="{739060A9-AAA5-4CE5-A81F-E17A97953480}" type="datetime1">
              <a:rPr lang="zh-CN" altLang="en-US" smtClean="0"/>
              <a:t>2017/7/11</a:t>
            </a:fld>
            <a:endParaRPr lang="zh-CN" altLang="en-US" dirty="0"/>
          </a:p>
        </p:txBody>
      </p:sp>
      <p:sp>
        <p:nvSpPr>
          <p:cNvPr id="9"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7</a:t>
            </a:fld>
            <a:endParaRPr lang="zh-CN" altLang="en-US" dirty="0"/>
          </a:p>
        </p:txBody>
      </p:sp>
      <p:sp>
        <p:nvSpPr>
          <p:cNvPr id="11" name="矩形 10"/>
          <p:cNvSpPr/>
          <p:nvPr/>
        </p:nvSpPr>
        <p:spPr>
          <a:xfrm>
            <a:off x="683568" y="2074821"/>
            <a:ext cx="3384376"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7865"/>
              <a:gd name="adj6" fmla="val -47923"/>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545716" y="1412776"/>
            <a:ext cx="4741686" cy="481705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p:txBody>
          <a:bodyPr/>
          <a:lstStyle/>
          <a:p>
            <a:fld id="{578EFA02-92D4-49CA-8739-C4E0580D42AE}" type="datetime1">
              <a:rPr lang="zh-CN" altLang="en-US" smtClean="0"/>
              <a:t>2017/7/11</a:t>
            </a:fld>
            <a:endParaRPr lang="zh-CN" altLang="en-US" dirty="0"/>
          </a:p>
        </p:txBody>
      </p:sp>
      <p:sp>
        <p:nvSpPr>
          <p:cNvPr id="9"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8</a:t>
            </a:fld>
            <a:endParaRPr lang="zh-CN" altLang="en-US" dirty="0"/>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628800"/>
            <a:ext cx="1008112" cy="4536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545716" y="1412776"/>
            <a:ext cx="4741686" cy="481705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p:txBody>
          <a:bodyPr/>
          <a:lstStyle/>
          <a:p>
            <a:fld id="{17EDB80D-9477-49FB-AC1F-D2B5E414E4B8}" type="datetime1">
              <a:rPr lang="zh-CN" altLang="en-US" smtClean="0"/>
              <a:t>2017/7/11</a:t>
            </a:fld>
            <a:endParaRPr lang="zh-CN" altLang="en-US" dirty="0"/>
          </a:p>
        </p:txBody>
      </p:sp>
      <p:sp>
        <p:nvSpPr>
          <p:cNvPr id="11" name="页脚占位符 5"/>
          <p:cNvSpPr>
            <a:spLocks noGrp="1"/>
          </p:cNvSpPr>
          <p:nvPr>
            <p:ph type="ftr" sz="quarter" idx="11"/>
          </p:nvPr>
        </p:nvSpPr>
        <p:spPr/>
        <p:txBody>
          <a:bodyPr/>
          <a:lstStyle/>
          <a:p>
            <a:r>
              <a:rPr lang="zh-CN" altLang="en-US" smtClean="0"/>
              <a:t>双色球极限公式精算师</a:t>
            </a:r>
            <a:endParaRPr lang="zh-CN" altLang="en-US" dirty="0"/>
          </a:p>
        </p:txBody>
      </p:sp>
      <p:sp>
        <p:nvSpPr>
          <p:cNvPr id="9" name="灯片编号占位符 6"/>
          <p:cNvSpPr>
            <a:spLocks noGrp="1"/>
          </p:cNvSpPr>
          <p:nvPr>
            <p:ph type="sldNum" sz="quarter" idx="12"/>
          </p:nvPr>
        </p:nvSpPr>
        <p:spPr/>
        <p:txBody>
          <a:bodyPr/>
          <a:lstStyle/>
          <a:p>
            <a:fld id="{8BCBA4AD-706B-4F29-A708-3EE000CAA7CA}" type="slidenum">
              <a:rPr lang="zh-CN" altLang="en-US" smtClean="0"/>
              <a:pPr/>
              <a:t>9</a:t>
            </a:fld>
            <a:endParaRPr lang="zh-CN" altLang="en-US" dirty="0"/>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318"/>
              <a:gd name="adj6" fmla="val -4795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755576" y="2420888"/>
            <a:ext cx="3312368"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1156</TotalTime>
  <Words>2094</Words>
  <Application>Microsoft Office PowerPoint</Application>
  <PresentationFormat>全屏显示(4:3)</PresentationFormat>
  <Paragraphs>165</Paragraphs>
  <Slides>18</Slides>
  <Notes>2</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18</vt:i4>
      </vt:variant>
    </vt:vector>
  </HeadingPairs>
  <TitlesOfParts>
    <vt:vector size="26" baseType="lpstr">
      <vt:lpstr>黑体</vt:lpstr>
      <vt:lpstr>宋体</vt:lpstr>
      <vt:lpstr>微软雅黑</vt:lpstr>
      <vt:lpstr>微软雅黑 Light</vt:lpstr>
      <vt:lpstr>Arial</vt:lpstr>
      <vt:lpstr>Calibri</vt:lpstr>
      <vt:lpstr>1_自定义设计方案</vt:lpstr>
      <vt:lpstr>自定义设计方案</vt:lpstr>
      <vt:lpstr>PowerPoint 演示文稿</vt:lpstr>
      <vt:lpstr>第一篇：主界面介绍</vt:lpstr>
      <vt:lpstr>1.功能区域分布情况</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第二篇：快捷使用流程（快速入门）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Windows 用户</cp:lastModifiedBy>
  <cp:revision>145</cp:revision>
  <dcterms:created xsi:type="dcterms:W3CDTF">2013-07-15T19:45:04Z</dcterms:created>
  <dcterms:modified xsi:type="dcterms:W3CDTF">2017-07-11T08:37:41Z</dcterms:modified>
</cp:coreProperties>
</file>